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9"/>
  </p:notesMasterIdLst>
  <p:sldIdLst>
    <p:sldId id="282" r:id="rId2"/>
    <p:sldId id="320" r:id="rId3"/>
    <p:sldId id="322" r:id="rId4"/>
    <p:sldId id="323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3" r:id="rId13"/>
    <p:sldId id="332" r:id="rId14"/>
    <p:sldId id="334" r:id="rId15"/>
    <p:sldId id="335" r:id="rId16"/>
    <p:sldId id="336" r:id="rId17"/>
    <p:sldId id="33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8"/>
    <p:restoredTop sz="87348"/>
  </p:normalViewPr>
  <p:slideViewPr>
    <p:cSldViewPr snapToGrid="0" snapToObjects="1">
      <p:cViewPr varScale="1">
        <p:scale>
          <a:sx n="96" d="100"/>
          <a:sy n="96" d="100"/>
        </p:scale>
        <p:origin x="760" y="16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EC066-3003-FF48-A374-3D07B0C6580C}" type="datetimeFigureOut">
              <a:rPr lang="en-US" smtClean="0"/>
              <a:t>4/18/20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2DE39-5570-894D-81AC-7457073AF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2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255</a:t>
            </a:r>
          </a:p>
          <a:p>
            <a:r>
              <a:rPr lang="en-US" dirty="0"/>
              <a:t>Superior courts have jurisdiction over criminal and civil </a:t>
            </a:r>
          </a:p>
          <a:p>
            <a:r>
              <a:rPr lang="en-US" dirty="0"/>
              <a:t>Different provinces have differently names courts: Court of Queens Bench (AB, SK, MB, NB) Superior Court of Quebec</a:t>
            </a:r>
          </a:p>
          <a:p>
            <a:r>
              <a:rPr lang="en-US" dirty="0"/>
              <a:t>Provincial Courts: summary convictions, if accused chooses provincial– by judge alone, tries provincial statutes, municipal bylaws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DE39-5570-894D-81AC-7457073AF4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8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Section 553 (theft, but not cattle, fraud, theft, money laundering, mischief, gambling)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Section 554– all others not covered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Section 469 offences (treason, alarming her Majesty, intimidating an MP, piracy &amp; murder)– must be judge &amp; jury unless agreed upon by </a:t>
            </a:r>
            <a:r>
              <a:rPr lang="en-US" dirty="0" err="1"/>
              <a:t>defence</a:t>
            </a:r>
            <a:r>
              <a:rPr lang="en-US" dirty="0"/>
              <a:t> and Attorney General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DE39-5570-894D-81AC-7457073AF4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1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Supreme Court</a:t>
            </a:r>
          </a:p>
          <a:p>
            <a:r>
              <a:rPr lang="en-US" dirty="0"/>
              <a:t>A chief Justice &amp; 8 Justices appointed by federal government (law: 3 must be Quebecois, tradition: 3 Ontario, 2 West, 1 Atlantic)</a:t>
            </a:r>
          </a:p>
          <a:p>
            <a:r>
              <a:rPr lang="en-US" dirty="0"/>
              <a:t>Panel of 5, 7 or 9– depending on issue</a:t>
            </a:r>
          </a:p>
          <a:p>
            <a:r>
              <a:rPr lang="en-US" dirty="0"/>
              <a:t>Grants “leave”-- permission to only cases with national significance approx. 8% of requests</a:t>
            </a:r>
          </a:p>
          <a:p>
            <a:r>
              <a:rPr lang="en-US" dirty="0" err="1"/>
              <a:t>Eg.</a:t>
            </a:r>
            <a:r>
              <a:rPr lang="en-US" dirty="0"/>
              <a:t> 1996 Quebec Referendum &amp; clarity of legality to secession (yes, but only after amendment negotiations) </a:t>
            </a:r>
          </a:p>
          <a:p>
            <a:endParaRPr lang="en-US" dirty="0"/>
          </a:p>
          <a:p>
            <a:r>
              <a:rPr lang="en-US" dirty="0"/>
              <a:t>Tax Court-- income taxes, </a:t>
            </a:r>
          </a:p>
          <a:p>
            <a:r>
              <a:rPr lang="en-US" dirty="0"/>
              <a:t>Nisga’a Nation– Nisga’a Court </a:t>
            </a:r>
          </a:p>
          <a:p>
            <a:r>
              <a:rPr lang="en-US" dirty="0"/>
              <a:t>Sentencing Circles– restorative justice: perpetrator, victim and families to heal community (less than 2 years)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DE39-5570-894D-81AC-7457073AF4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Failure to appear = contempt of court, fined and/or 90 days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Very serious crime, indictable, 14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Staged disruption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20min eye witness testimony https://</a:t>
            </a:r>
            <a:r>
              <a:rPr lang="en-US" dirty="0" err="1"/>
              <a:t>www.ted.com</a:t>
            </a:r>
            <a:r>
              <a:rPr lang="en-US" dirty="0"/>
              <a:t>/talks/</a:t>
            </a:r>
            <a:r>
              <a:rPr lang="en-US" dirty="0" err="1"/>
              <a:t>scott_fraser_the_problem_with_eyewitness_testimony?language</a:t>
            </a:r>
            <a:r>
              <a:rPr lang="en-US" dirty="0"/>
              <a:t>=</a:t>
            </a:r>
            <a:r>
              <a:rPr lang="en-US" dirty="0" err="1"/>
              <a:t>en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DE39-5570-894D-81AC-7457073AF4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9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Peremptory Challenge originally existed to balance the scales for defense with powerful Crown (serious case: both have 20, more than 5 years = 12, less than 5 = 4)</a:t>
            </a:r>
          </a:p>
          <a:p>
            <a:r>
              <a:rPr lang="en-US" dirty="0"/>
              <a:t>2min video https://</a:t>
            </a:r>
            <a:r>
              <a:rPr lang="en-US" dirty="0" err="1"/>
              <a:t>thecanadianjurysystem.weebly.com</a:t>
            </a:r>
            <a:r>
              <a:rPr lang="en-US" dirty="0"/>
              <a:t>/jury-selection-</a:t>
            </a:r>
            <a:r>
              <a:rPr lang="en-US" dirty="0" err="1"/>
              <a:t>process.html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4mins indigenous issues: https://</a:t>
            </a:r>
            <a:r>
              <a:rPr lang="en-US" dirty="0" err="1"/>
              <a:t>www.macleans.ca</a:t>
            </a:r>
            <a:r>
              <a:rPr lang="en-US" dirty="0"/>
              <a:t>/uncategorized/the-problems-with-jury-selection-explained/</a:t>
            </a:r>
          </a:p>
          <a:p>
            <a:endParaRPr lang="en-US" dirty="0"/>
          </a:p>
          <a:p>
            <a:r>
              <a:rPr lang="en-US" dirty="0"/>
              <a:t>Reform: https://</a:t>
            </a:r>
            <a:r>
              <a:rPr lang="en-US" dirty="0" err="1"/>
              <a:t>www.cbc.ca</a:t>
            </a:r>
            <a:r>
              <a:rPr lang="en-US" dirty="0"/>
              <a:t>/radio/</a:t>
            </a:r>
            <a:r>
              <a:rPr lang="en-US" dirty="0" err="1"/>
              <a:t>thesundayedition</a:t>
            </a:r>
            <a:r>
              <a:rPr lang="en-US" dirty="0"/>
              <a:t>/the-sunday-edition-february-18-2018-1.4538717/how-to-reform-canada-s-jury-system-1.4538728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DE39-5570-894D-81AC-7457073AF4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=A1Sbj_rITyY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DE39-5570-894D-81AC-7457073AF4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46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Leading Questions: suggests an answer “you like taking law, don’t you?”, more acceptable during cross, on already established facts</a:t>
            </a:r>
          </a:p>
          <a:p>
            <a:r>
              <a:rPr lang="en-US" b="0" dirty="0"/>
              <a:t>Hearsay Statements: cannot testify to what was learned through a 3</a:t>
            </a:r>
            <a:r>
              <a:rPr lang="en-US" b="0" baseline="30000" dirty="0"/>
              <a:t>rd</a:t>
            </a:r>
            <a:r>
              <a:rPr lang="en-US" b="0" dirty="0"/>
              <a:t> party “Jensen told me that you Beckett broke the lamp”</a:t>
            </a:r>
          </a:p>
          <a:p>
            <a:r>
              <a:rPr lang="en-US" b="0" dirty="0"/>
              <a:t>Opinion statements: can[‘t go beyond common knowledge if an expertise is required-– </a:t>
            </a:r>
            <a:r>
              <a:rPr lang="en-US" b="0" dirty="0" err="1"/>
              <a:t>colour</a:t>
            </a:r>
            <a:r>
              <a:rPr lang="en-US" b="0" dirty="0"/>
              <a:t> of car vs conditions of car’s brakes</a:t>
            </a:r>
          </a:p>
          <a:p>
            <a:r>
              <a:rPr lang="en-US" b="0" dirty="0"/>
              <a:t>Immaterial or Irrelevant Questions: no connection, inadmissible</a:t>
            </a:r>
          </a:p>
          <a:p>
            <a:r>
              <a:rPr lang="en-US" b="0" dirty="0"/>
              <a:t>Non-responsive Answers: reply that doesn’t answer the question, ask judge to direct witness to answer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DE39-5570-894D-81AC-7457073AF4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0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Direct: </a:t>
            </a:r>
            <a:r>
              <a:rPr lang="en-US" sz="1200" dirty="0"/>
              <a:t>witness testimony, can be challenged</a:t>
            </a:r>
            <a:endParaRPr lang="en-US" sz="1200" b="1" dirty="0"/>
          </a:p>
          <a:p>
            <a:r>
              <a:rPr lang="en-US" sz="1200" b="1" dirty="0"/>
              <a:t>Circumstantial:</a:t>
            </a:r>
            <a:r>
              <a:rPr lang="en-US" sz="1200" dirty="0"/>
              <a:t> no direct witness, fingerprints on stolen purse (Judge decides if admissible)</a:t>
            </a:r>
            <a:endParaRPr lang="en-US" sz="1200" b="1" dirty="0"/>
          </a:p>
          <a:p>
            <a:r>
              <a:rPr lang="en-US" sz="1200" b="1" dirty="0"/>
              <a:t>Character: </a:t>
            </a:r>
            <a:r>
              <a:rPr lang="en-US" sz="1200" b="0" dirty="0"/>
              <a:t>Crown not permitted to attack defendant’s character, </a:t>
            </a:r>
            <a:r>
              <a:rPr lang="en-US" sz="1200" b="0" dirty="0" err="1"/>
              <a:t>defence</a:t>
            </a:r>
            <a:r>
              <a:rPr lang="en-US" sz="1200" b="0" dirty="0"/>
              <a:t> can focus on good character (opens for rebut)</a:t>
            </a:r>
            <a:endParaRPr lang="en-US" sz="1200" b="1" dirty="0"/>
          </a:p>
          <a:p>
            <a:r>
              <a:rPr lang="en-US" sz="1200" b="1" dirty="0"/>
              <a:t>Electronic Surveillance: </a:t>
            </a:r>
            <a:r>
              <a:rPr lang="en-US" sz="1200" b="0" dirty="0"/>
              <a:t>must be approved before hand by judge</a:t>
            </a:r>
          </a:p>
          <a:p>
            <a:r>
              <a:rPr lang="en-US" sz="1200" b="1" dirty="0"/>
              <a:t>Polygraph tests</a:t>
            </a:r>
          </a:p>
          <a:p>
            <a:r>
              <a:rPr lang="en-US" sz="1200" b="1" dirty="0" err="1"/>
              <a:t>Voir</a:t>
            </a:r>
            <a:r>
              <a:rPr lang="en-US" sz="1200" b="1" dirty="0"/>
              <a:t> Dire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DE39-5570-894D-81AC-7457073AF4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4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DB5CC6-C4F0-7C44-9346-1991FE70B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729" y="5499895"/>
            <a:ext cx="9638443" cy="48463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2D911-2A60-D44E-B3B4-9D88BA9C1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5000" dirty="0"/>
              <a:t>Chapter 9: </a:t>
            </a:r>
            <a:br>
              <a:rPr lang="en-US" sz="5000" dirty="0"/>
            </a:br>
            <a:r>
              <a:rPr lang="en-US" sz="5000" dirty="0"/>
              <a:t>Criminal Court System</a:t>
            </a:r>
          </a:p>
        </p:txBody>
      </p:sp>
    </p:spTree>
    <p:extLst>
      <p:ext uri="{BB962C8B-B14F-4D97-AF65-F5344CB8AC3E}">
        <p14:creationId xmlns:p14="http://schemas.microsoft.com/office/powerpoint/2010/main" val="323460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C97B09-226F-174A-8C69-836EADB2F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224B7-CE56-AE48-9F05-87E826EC0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797" y="3143250"/>
            <a:ext cx="5225887" cy="2596776"/>
          </a:xfrm>
        </p:spPr>
        <p:txBody>
          <a:bodyPr>
            <a:noAutofit/>
          </a:bodyPr>
          <a:lstStyle/>
          <a:p>
            <a:r>
              <a:rPr lang="en-US" sz="1600" dirty="0"/>
              <a:t>Group of 12 citizens, chosen from a pool of ordinary citizens (voters lists)</a:t>
            </a:r>
          </a:p>
          <a:p>
            <a:r>
              <a:rPr lang="en-US" sz="1600" dirty="0"/>
              <a:t>Qualifications: Canadian, over 18, lived in province for over a year– people working in the legal industry generally exempt</a:t>
            </a:r>
          </a:p>
          <a:p>
            <a:r>
              <a:rPr lang="en-US" sz="1600" dirty="0"/>
              <a:t>Listen to arguments, examine evidence, follow judges instructions, come to a unanimous decision if the accused is guilty beyond a reasonable doubt</a:t>
            </a:r>
          </a:p>
          <a:p>
            <a:r>
              <a:rPr lang="en-US" sz="1600" b="1" dirty="0"/>
              <a:t>Jury Panel: </a:t>
            </a:r>
            <a:r>
              <a:rPr lang="en-US" sz="1600" dirty="0"/>
              <a:t>large group of potential jurors, randomly selected</a:t>
            </a:r>
          </a:p>
          <a:p>
            <a:r>
              <a:rPr lang="en-US" sz="1600" b="1" dirty="0"/>
              <a:t>Arraignment: </a:t>
            </a:r>
            <a:r>
              <a:rPr lang="en-US" sz="1600" dirty="0"/>
              <a:t>first stage of criminal case, plea is entered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CC8F3-A98F-7644-8FBA-54FA6A9B7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3162016"/>
          </a:xfrm>
        </p:spPr>
        <p:txBody>
          <a:bodyPr>
            <a:normAutofit fontScale="925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Names from jury panel randomly selected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Selected names go to the front of the court and face the accused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Crown or </a:t>
            </a:r>
            <a:r>
              <a:rPr lang="en-US" dirty="0" err="1"/>
              <a:t>defence</a:t>
            </a:r>
            <a:r>
              <a:rPr lang="en-US" dirty="0"/>
              <a:t> can object to inclusion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Challenge for cause</a:t>
            </a:r>
            <a:r>
              <a:rPr lang="en-US" dirty="0"/>
              <a:t> (bias/unable)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Peremptory Challenge</a:t>
            </a:r>
            <a:r>
              <a:rPr lang="en-US" dirty="0"/>
              <a:t> (no reason)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Continues until 12 are seated, with some alternates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A40219-2BFA-B04C-8D94-3C86193377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Selection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40A943-F3DA-0C4D-9982-5CCFA032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Jury</a:t>
            </a:r>
          </a:p>
        </p:txBody>
      </p:sp>
    </p:spTree>
    <p:extLst>
      <p:ext uri="{BB962C8B-B14F-4D97-AF65-F5344CB8AC3E}">
        <p14:creationId xmlns:p14="http://schemas.microsoft.com/office/powerpoint/2010/main" val="2434240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3D48-F107-FB4E-9CD8-7684B23F5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 dirty="0"/>
              <a:t>Juror’s Oath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A2DBA-23B1-5445-B53D-D54356F57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I swear to well and truly try and true Deliverance make between our sovereign lady the Queen and the accused at the bar, whom I have in charge, and true verdict give, according to the evidence, so help me God. </a:t>
            </a:r>
          </a:p>
        </p:txBody>
      </p:sp>
    </p:spTree>
    <p:extLst>
      <p:ext uri="{BB962C8B-B14F-4D97-AF65-F5344CB8AC3E}">
        <p14:creationId xmlns:p14="http://schemas.microsoft.com/office/powerpoint/2010/main" val="493934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94567-3FDC-A34A-8572-EC0876EC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criminal trial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CD476-8C72-6744-833F-B4FE61E10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354843"/>
            <a:ext cx="4815840" cy="61960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Crown’s Opening Statements</a:t>
            </a:r>
          </a:p>
          <a:p>
            <a:pPr lvl="1"/>
            <a:r>
              <a:rPr lang="en-US" dirty="0"/>
              <a:t>Crown has the burden of proof, so must outline and provide all evidence before the defense</a:t>
            </a:r>
          </a:p>
          <a:p>
            <a:pPr lvl="1"/>
            <a:r>
              <a:rPr lang="en-US" dirty="0"/>
              <a:t>The opening is not to be considered evidence, but treated as a introduction or “thesis”</a:t>
            </a:r>
          </a:p>
          <a:p>
            <a:r>
              <a:rPr lang="en-US" dirty="0"/>
              <a:t>Examination of witnesses</a:t>
            </a:r>
          </a:p>
          <a:p>
            <a:pPr lvl="1"/>
            <a:r>
              <a:rPr lang="en-US" dirty="0"/>
              <a:t>Direct examination: ask witnesses to relay their observations of the crime or their evidence</a:t>
            </a:r>
          </a:p>
          <a:p>
            <a:pPr lvl="1"/>
            <a:r>
              <a:rPr lang="en-US" dirty="0"/>
              <a:t>Cross-examination: other side tests the accuracy and demonstrates flaws or inaccuracies</a:t>
            </a:r>
          </a:p>
          <a:p>
            <a:r>
              <a:rPr lang="en-US" dirty="0"/>
              <a:t>Defense Responds</a:t>
            </a:r>
          </a:p>
          <a:p>
            <a:pPr lvl="1"/>
            <a:r>
              <a:rPr lang="en-US" dirty="0"/>
              <a:t>When Crown is done, Defense can bring a motion of dismissal if case doesn’t provide evidence beyond reasonable doubt (yes = directed verdict)</a:t>
            </a:r>
          </a:p>
          <a:p>
            <a:pPr lvl="1"/>
            <a:r>
              <a:rPr lang="en-US" dirty="0"/>
              <a:t>Defense opens their case, calls witnesses</a:t>
            </a:r>
          </a:p>
          <a:p>
            <a:pPr lvl="1"/>
            <a:r>
              <a:rPr lang="en-US" dirty="0"/>
              <a:t>Defendant may or may not testify s.11 of </a:t>
            </a:r>
            <a:r>
              <a:rPr lang="en-US" dirty="0" err="1"/>
              <a:t>CoR&amp;F</a:t>
            </a:r>
            <a:endParaRPr lang="en-US" dirty="0"/>
          </a:p>
          <a:p>
            <a:pPr lvl="1"/>
            <a:r>
              <a:rPr lang="en-US" b="1" dirty="0"/>
              <a:t>REBUT:  </a:t>
            </a:r>
            <a:r>
              <a:rPr lang="en-US" dirty="0"/>
              <a:t>Crown can challenge/ contradict any new evidence bought forth by the defense</a:t>
            </a:r>
          </a:p>
          <a:p>
            <a:pPr lvl="1"/>
            <a:r>
              <a:rPr lang="en-US" b="1" dirty="0"/>
              <a:t>SURREBUTTAL:</a:t>
            </a:r>
            <a:r>
              <a:rPr lang="en-US" dirty="0"/>
              <a:t> </a:t>
            </a:r>
            <a:r>
              <a:rPr lang="en-US" dirty="0" err="1"/>
              <a:t>Defence</a:t>
            </a:r>
            <a:r>
              <a:rPr lang="en-US" dirty="0"/>
              <a:t> counters Crown’s rebuttal.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B12B-5D8A-6240-B9D8-4AAF98415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After the accused is arraigned (enters plea)</a:t>
            </a:r>
          </a:p>
          <a:p>
            <a:r>
              <a:rPr lang="en-US" sz="2000" dirty="0"/>
              <a:t>After the jury is selected</a:t>
            </a:r>
          </a:p>
          <a:p>
            <a:r>
              <a:rPr lang="en-US" sz="2000" dirty="0"/>
              <a:t>Judge asks the jury to select a foreperson (leader &amp; speaker)</a:t>
            </a:r>
          </a:p>
        </p:txBody>
      </p:sp>
    </p:spTree>
    <p:extLst>
      <p:ext uri="{BB962C8B-B14F-4D97-AF65-F5344CB8AC3E}">
        <p14:creationId xmlns:p14="http://schemas.microsoft.com/office/powerpoint/2010/main" val="4108170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66F645-A4A0-4446-86C7-69A916BF6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0" y="-1183"/>
            <a:ext cx="10161752" cy="68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7DD67-907E-B44B-81A5-AAB283B5A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evidence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309A3D-DFF2-4743-A272-89B994A49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any time, either counsel may object to questions asked, or answers provided by witnesses; most common: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Leading Questions</a:t>
            </a:r>
          </a:p>
          <a:p>
            <a:r>
              <a:rPr lang="en-US" b="1" dirty="0"/>
              <a:t>Hearsay Statements</a:t>
            </a:r>
          </a:p>
          <a:p>
            <a:r>
              <a:rPr lang="en-US" b="1" dirty="0"/>
              <a:t>Opinion statements</a:t>
            </a:r>
          </a:p>
          <a:p>
            <a:r>
              <a:rPr lang="en-US" b="1" dirty="0"/>
              <a:t>Immaterial or Irrelevant Questions</a:t>
            </a:r>
          </a:p>
          <a:p>
            <a:r>
              <a:rPr lang="en-US" b="1" dirty="0"/>
              <a:t>Non-responsive Answers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4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F5140-5E96-194C-A637-3BC8499A3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E216A-8897-6E42-9F06-3F70DB86D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000" dirty="0"/>
              <a:t>All evidence must be “material” = important and relevant</a:t>
            </a:r>
          </a:p>
          <a:p>
            <a:r>
              <a:rPr lang="en-US" sz="2000" b="1" dirty="0"/>
              <a:t>Direct: </a:t>
            </a:r>
            <a:r>
              <a:rPr lang="en-US" sz="2000" dirty="0"/>
              <a:t>testimony given to prove an alleged fact</a:t>
            </a:r>
            <a:endParaRPr lang="en-US" sz="2000" b="1" dirty="0"/>
          </a:p>
          <a:p>
            <a:r>
              <a:rPr lang="en-US" sz="2000" b="1" dirty="0"/>
              <a:t>Circumstantial:</a:t>
            </a:r>
            <a:r>
              <a:rPr lang="en-US" sz="2000" dirty="0"/>
              <a:t> indirect evidence that leads to reasonable inference</a:t>
            </a:r>
            <a:endParaRPr lang="en-US" sz="2000" b="1" dirty="0"/>
          </a:p>
          <a:p>
            <a:r>
              <a:rPr lang="en-US" sz="2000" b="1" dirty="0"/>
              <a:t>Character: </a:t>
            </a:r>
            <a:r>
              <a:rPr lang="en-US" sz="2000" dirty="0"/>
              <a:t>likelihood defendant is the kind of person who would or wouldn’t commit a certain offence</a:t>
            </a:r>
            <a:endParaRPr lang="en-US" sz="2000" b="1" dirty="0"/>
          </a:p>
          <a:p>
            <a:r>
              <a:rPr lang="en-US" sz="2000" b="1" dirty="0"/>
              <a:t>Electronic Surveillance: </a:t>
            </a:r>
            <a:r>
              <a:rPr lang="en-US" sz="2000" dirty="0"/>
              <a:t>use of electronic device to overhear, see and/or record conversations</a:t>
            </a:r>
          </a:p>
          <a:p>
            <a:pPr lvl="1"/>
            <a:r>
              <a:rPr lang="en-US" sz="1800" b="1" dirty="0"/>
              <a:t>Wiretapping– </a:t>
            </a:r>
            <a:r>
              <a:rPr lang="en-US" sz="1800" dirty="0"/>
              <a:t>intercepting of phones	</a:t>
            </a:r>
            <a:r>
              <a:rPr lang="en-US" sz="1800" b="1" dirty="0"/>
              <a:t>Bugging– </a:t>
            </a:r>
            <a:r>
              <a:rPr lang="en-US" sz="1800" dirty="0"/>
              <a:t>hidden device, records &amp; transmits</a:t>
            </a:r>
          </a:p>
          <a:p>
            <a:r>
              <a:rPr lang="en-US" sz="2000" b="1" dirty="0"/>
              <a:t>Polygraph tests: </a:t>
            </a:r>
            <a:r>
              <a:rPr lang="en-US" sz="2000" dirty="0"/>
              <a:t>results inadmissible, but admissions are </a:t>
            </a:r>
            <a:endParaRPr lang="en-US" sz="2000" b="1" dirty="0"/>
          </a:p>
          <a:p>
            <a:r>
              <a:rPr lang="en-US" sz="2000" b="1" dirty="0" err="1"/>
              <a:t>Voir</a:t>
            </a:r>
            <a:r>
              <a:rPr lang="en-US" sz="2000" b="1" dirty="0"/>
              <a:t> Dire: </a:t>
            </a:r>
            <a:r>
              <a:rPr lang="en-US" sz="2000" dirty="0"/>
              <a:t>mini-trial, jury excused, determine admissibility of evidence without </a:t>
            </a:r>
            <a:r>
              <a:rPr lang="en-US" sz="2000" dirty="0" err="1"/>
              <a:t>tainiting</a:t>
            </a:r>
            <a:r>
              <a:rPr lang="en-US" sz="2000" dirty="0"/>
              <a:t> the jury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97623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DBC9ED-13C2-E647-9EB0-6F23BACE9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the case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7E4718-456F-5E41-BA6B-EFDA4A132B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Closing arguments (last chance) NOT considered evidence</a:t>
            </a:r>
          </a:p>
          <a:p>
            <a:r>
              <a:rPr lang="en-US" dirty="0"/>
              <a:t>If </a:t>
            </a:r>
            <a:r>
              <a:rPr lang="en-US" dirty="0" err="1"/>
              <a:t>Defence</a:t>
            </a:r>
            <a:r>
              <a:rPr lang="en-US" dirty="0"/>
              <a:t> has called witnesses, they go first</a:t>
            </a:r>
          </a:p>
          <a:p>
            <a:r>
              <a:rPr lang="en-US" dirty="0"/>
              <a:t>If </a:t>
            </a:r>
            <a:r>
              <a:rPr lang="en-US" dirty="0" err="1"/>
              <a:t>Defence</a:t>
            </a:r>
            <a:r>
              <a:rPr lang="en-US" dirty="0"/>
              <a:t> doesn’t call witnesses, Crown goes first</a:t>
            </a:r>
          </a:p>
          <a:p>
            <a:r>
              <a:rPr lang="en-US" b="1" dirty="0" err="1"/>
              <a:t>Defence</a:t>
            </a:r>
            <a:r>
              <a:rPr lang="en-US" b="1" dirty="0"/>
              <a:t> goal to establish reasonable doubt</a:t>
            </a:r>
          </a:p>
          <a:p>
            <a:r>
              <a:rPr lang="en-US" b="1" dirty="0"/>
              <a:t>Crown goal to </a:t>
            </a:r>
            <a:r>
              <a:rPr lang="en-US" b="1" dirty="0" err="1"/>
              <a:t>eastablish</a:t>
            </a:r>
            <a:r>
              <a:rPr lang="en-US" b="1" dirty="0"/>
              <a:t> </a:t>
            </a:r>
            <a:r>
              <a:rPr lang="en-US" b="1" i="1" dirty="0" err="1"/>
              <a:t>mens</a:t>
            </a:r>
            <a:r>
              <a:rPr lang="en-US" b="1" i="1" dirty="0"/>
              <a:t> rea, actus </a:t>
            </a:r>
            <a:r>
              <a:rPr lang="en-US" b="1" i="1" dirty="0" err="1"/>
              <a:t>reas</a:t>
            </a:r>
            <a:endParaRPr lang="en-US" i="1" dirty="0"/>
          </a:p>
          <a:p>
            <a:endParaRPr lang="en-US" b="1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18F12C-E2AD-DA49-9410-9946F77B760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Judge’s </a:t>
            </a:r>
            <a:r>
              <a:rPr lang="en-US" dirty="0" err="1"/>
              <a:t>explaintation</a:t>
            </a:r>
            <a:r>
              <a:rPr lang="en-US" dirty="0"/>
              <a:t> to the </a:t>
            </a:r>
            <a:r>
              <a:rPr lang="en-US" dirty="0" err="1"/>
              <a:t>juroros</a:t>
            </a:r>
            <a:r>
              <a:rPr lang="en-US" dirty="0"/>
              <a:t> of how the law applies to the case before them</a:t>
            </a:r>
          </a:p>
          <a:p>
            <a:r>
              <a:rPr lang="en-US" dirty="0"/>
              <a:t>Advise how to consider evidence and return a verdict</a:t>
            </a:r>
          </a:p>
          <a:p>
            <a:r>
              <a:rPr lang="en-US" dirty="0"/>
              <a:t>Judge must be careful, ‘bad’ instructions can be grounds for an appeal (most common basis for successful appeal)</a:t>
            </a:r>
          </a:p>
          <a:p>
            <a:r>
              <a:rPr lang="en-US" dirty="0"/>
              <a:t>Judge decides matters of law (admissible), Jurors decide matters of fact (believable)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83C34C-3739-214D-902E-2B5B5DB59A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Charge to jury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4F06F5-6175-5440-AE8F-1B06FE40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Criminal Court System</a:t>
            </a:r>
          </a:p>
        </p:txBody>
      </p:sp>
    </p:spTree>
    <p:extLst>
      <p:ext uri="{BB962C8B-B14F-4D97-AF65-F5344CB8AC3E}">
        <p14:creationId xmlns:p14="http://schemas.microsoft.com/office/powerpoint/2010/main" val="1974919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EA52CF-848C-B14E-97A5-92F37B0C6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Verdict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1F6B8-70B2-1345-863B-91A5873737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Jurors weigh evidence, testimony and exhibits against reasonable doubt</a:t>
            </a:r>
          </a:p>
          <a:p>
            <a:r>
              <a:rPr lang="en-US" dirty="0"/>
              <a:t>Verdict must be unanimous, can ask jurors to be ‘polled’ and asked individually if they agree with verdict</a:t>
            </a:r>
          </a:p>
          <a:p>
            <a:r>
              <a:rPr lang="en-US" b="1" dirty="0"/>
              <a:t>Hung Jury</a:t>
            </a:r>
            <a:r>
              <a:rPr lang="en-US" dirty="0"/>
              <a:t>: incapable of reaching consensus 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41436-A75B-B348-90C0-99559873D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32575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Notice of appeal must be filed within 30 days– verdict or sentence</a:t>
            </a:r>
          </a:p>
          <a:p>
            <a:r>
              <a:rPr lang="en-US" dirty="0"/>
              <a:t>Possible outcomes: confirm, reverse, order new trial</a:t>
            </a:r>
          </a:p>
          <a:p>
            <a:r>
              <a:rPr lang="en-US" b="1" dirty="0"/>
              <a:t>Appellant:</a:t>
            </a:r>
            <a:r>
              <a:rPr lang="en-US" dirty="0"/>
              <a:t> side filing appeal</a:t>
            </a:r>
          </a:p>
          <a:p>
            <a:r>
              <a:rPr lang="en-US" b="1" dirty="0" err="1"/>
              <a:t>Resondent</a:t>
            </a:r>
            <a:r>
              <a:rPr lang="en-US" b="1" dirty="0"/>
              <a:t>: </a:t>
            </a:r>
            <a:r>
              <a:rPr lang="en-US" dirty="0"/>
              <a:t> side responds to file</a:t>
            </a:r>
          </a:p>
          <a:p>
            <a:r>
              <a:rPr lang="en-US" dirty="0"/>
              <a:t>Completed by panel of 3-5 Judges, use transcript to review</a:t>
            </a:r>
          </a:p>
          <a:p>
            <a:r>
              <a:rPr lang="en-US" b="1" dirty="0"/>
              <a:t>Majority: </a:t>
            </a:r>
            <a:r>
              <a:rPr lang="en-US" dirty="0"/>
              <a:t>explains decision in writing</a:t>
            </a:r>
          </a:p>
          <a:p>
            <a:r>
              <a:rPr lang="en-US" b="1" dirty="0"/>
              <a:t>Dissenting: </a:t>
            </a:r>
            <a:r>
              <a:rPr lang="en-US" dirty="0"/>
              <a:t>can also publish why they disagreed with majority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FA970-BAE0-FD42-9795-4038FC90A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Appeals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56E73D-075A-4C4C-B3B2-52DEFA26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299084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346B6-DFFC-4545-AAF1-D75763178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Provincial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80E7E-4D43-0943-84DB-C9F2A04C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3145254"/>
          </a:xfrm>
        </p:spPr>
        <p:txBody>
          <a:bodyPr>
            <a:normAutofit/>
          </a:bodyPr>
          <a:lstStyle/>
          <a:p>
            <a:r>
              <a:rPr lang="en-US" sz="2000" dirty="0"/>
              <a:t>Organizing, administering &amp; maintaining criminal court system</a:t>
            </a:r>
          </a:p>
          <a:p>
            <a:r>
              <a:rPr lang="en-US" sz="2000" dirty="0"/>
              <a:t>Provincial Legislatures appoint judges to Provincial Courts</a:t>
            </a:r>
          </a:p>
          <a:p>
            <a:r>
              <a:rPr lang="en-US" sz="2000" dirty="0"/>
              <a:t>BC</a:t>
            </a:r>
          </a:p>
          <a:p>
            <a:pPr lvl="1"/>
            <a:r>
              <a:rPr lang="en-US" sz="2000" dirty="0"/>
              <a:t>highest trial court: BC Supreme Court (trial &amp; appeal)</a:t>
            </a:r>
          </a:p>
          <a:p>
            <a:pPr lvl="1"/>
            <a:r>
              <a:rPr lang="en-US" sz="2000" dirty="0"/>
              <a:t>Highest court: BC Court of Appeal</a:t>
            </a:r>
          </a:p>
          <a:p>
            <a:pPr lvl="1"/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34062-66DD-D54F-BF3B-CD402F4C5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6" y="3143249"/>
            <a:ext cx="4253484" cy="3145255"/>
          </a:xfrm>
        </p:spPr>
        <p:txBody>
          <a:bodyPr>
            <a:noAutofit/>
          </a:bodyPr>
          <a:lstStyle/>
          <a:p>
            <a:r>
              <a:rPr lang="en-US" sz="2000" dirty="0"/>
              <a:t>Criminal Law &amp; procedure</a:t>
            </a:r>
          </a:p>
          <a:p>
            <a:r>
              <a:rPr lang="en-US" sz="2000" dirty="0"/>
              <a:t>Create courts to administer justice</a:t>
            </a:r>
          </a:p>
          <a:p>
            <a:pPr lvl="1"/>
            <a:r>
              <a:rPr lang="en-US" sz="2000" dirty="0"/>
              <a:t>Supreme Court of Canada</a:t>
            </a:r>
          </a:p>
          <a:p>
            <a:pPr lvl="1"/>
            <a:r>
              <a:rPr lang="en-US" sz="2000" dirty="0"/>
              <a:t>Federal Court of Canada</a:t>
            </a:r>
          </a:p>
          <a:p>
            <a:pPr lvl="1"/>
            <a:r>
              <a:rPr lang="en-US" sz="2000" dirty="0"/>
              <a:t>Tax Court of Canada</a:t>
            </a:r>
          </a:p>
          <a:p>
            <a:r>
              <a:rPr lang="en-US" sz="2000" dirty="0"/>
              <a:t>Federal Government appoints judges to superior courts &amp; provincial Courts of Appeal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03A13-1485-7B46-8440-4BBC62182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Federal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F85816-E2E4-C741-A242-C273CF69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Criminal court structure</a:t>
            </a:r>
          </a:p>
        </p:txBody>
      </p:sp>
    </p:spTree>
    <p:extLst>
      <p:ext uri="{BB962C8B-B14F-4D97-AF65-F5344CB8AC3E}">
        <p14:creationId xmlns:p14="http://schemas.microsoft.com/office/powerpoint/2010/main" val="259830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B0582D-220A-654D-920A-48F10526E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756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E32491-ECC0-6048-A352-CF85120CB6F9}"/>
              </a:ext>
            </a:extLst>
          </p:cNvPr>
          <p:cNvSpPr txBox="1"/>
          <p:nvPr/>
        </p:nvSpPr>
        <p:spPr>
          <a:xfrm>
            <a:off x="553452" y="1788378"/>
            <a:ext cx="25025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Preliminary Hearing:</a:t>
            </a:r>
          </a:p>
          <a:p>
            <a:endParaRPr lang="en-US"/>
          </a:p>
          <a:p>
            <a:r>
              <a:rPr lang="en-US"/>
              <a:t>Determine whether there is sufficient evidence to proceed</a:t>
            </a:r>
          </a:p>
          <a:p>
            <a:endParaRPr lang="en-US"/>
          </a:p>
          <a:p>
            <a:r>
              <a:rPr lang="en-US"/>
              <a:t>Screening process, avoids unnecessary trials</a:t>
            </a:r>
          </a:p>
          <a:p>
            <a:endParaRPr lang="en-US"/>
          </a:p>
          <a:p>
            <a:r>
              <a:rPr lang="en-US" b="1"/>
              <a:t>Appeal:</a:t>
            </a:r>
          </a:p>
          <a:p>
            <a:endParaRPr lang="en-US" b="1"/>
          </a:p>
          <a:p>
            <a:r>
              <a:rPr lang="en-US"/>
              <a:t>An application to a higher court to review the decision</a:t>
            </a:r>
          </a:p>
          <a:p>
            <a:endParaRPr lang="en-US"/>
          </a:p>
          <a:p>
            <a:r>
              <a:rPr lang="en-US"/>
              <a:t>Summary– single judge</a:t>
            </a:r>
          </a:p>
          <a:p>
            <a:r>
              <a:rPr lang="en-US"/>
              <a:t>Indictable– panel of 3-5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DBF208-A329-9F49-96CF-7F2278F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15" y="203542"/>
            <a:ext cx="3838953" cy="1188720"/>
          </a:xfrm>
        </p:spPr>
        <p:txBody>
          <a:bodyPr/>
          <a:lstStyle/>
          <a:p>
            <a:r>
              <a:rPr lang="en-US"/>
              <a:t>Provincial Court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51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AF8247-E5F9-4844-AA4F-9D106C49E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E32491-ECC0-6048-A352-CF85120CB6F9}"/>
              </a:ext>
            </a:extLst>
          </p:cNvPr>
          <p:cNvSpPr txBox="1"/>
          <p:nvPr/>
        </p:nvSpPr>
        <p:spPr>
          <a:xfrm>
            <a:off x="553452" y="1788378"/>
            <a:ext cx="25025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Federal Court:</a:t>
            </a:r>
          </a:p>
          <a:p>
            <a:endParaRPr lang="en-US" dirty="0"/>
          </a:p>
          <a:p>
            <a:r>
              <a:rPr lang="en-US" dirty="0"/>
              <a:t>Jurisdiction over civil &amp; criminal cases referred by federal boards, commissions, or tribunals, constitutional issues brought forward by Attorney General</a:t>
            </a:r>
          </a:p>
          <a:p>
            <a:endParaRPr lang="en-US" dirty="0"/>
          </a:p>
          <a:p>
            <a:r>
              <a:rPr lang="en-US" b="1" dirty="0"/>
              <a:t>Supreme Court of Canada:</a:t>
            </a:r>
          </a:p>
          <a:p>
            <a:endParaRPr lang="en-US" b="1" dirty="0"/>
          </a:p>
          <a:p>
            <a:r>
              <a:rPr lang="en-US" dirty="0"/>
              <a:t>Highest appeals court, deals with Constitutional questions as refereed by the federal government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DBF208-A329-9F49-96CF-7F2278F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15" y="203542"/>
            <a:ext cx="3838953" cy="1188720"/>
          </a:xfrm>
        </p:spPr>
        <p:txBody>
          <a:bodyPr/>
          <a:lstStyle/>
          <a:p>
            <a:r>
              <a:rPr lang="en-US" dirty="0"/>
              <a:t>Federal Court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383BF-5CB2-C243-9205-479B753A1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960" y="604877"/>
            <a:ext cx="8231436" cy="564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6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CFF0-2860-A749-AD89-0BF32E48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6714-BD57-A748-8B74-BB37F3335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b="1" dirty="0"/>
              <a:t>Innocent until proven guilty</a:t>
            </a:r>
          </a:p>
          <a:p>
            <a:r>
              <a:rPr lang="en-US" sz="2800" b="1" dirty="0"/>
              <a:t>Beyond a reasonable doubt: </a:t>
            </a:r>
            <a:r>
              <a:rPr lang="en-US" sz="2800" dirty="0"/>
              <a:t>a standard of proof whereby a defendant’s guilt must be proven to the extent that a reasonable person would have no choice but to conclude that the defendant did indeed commit the offence</a:t>
            </a:r>
          </a:p>
          <a:p>
            <a:endParaRPr lang="en-US" sz="2800" dirty="0"/>
          </a:p>
          <a:p>
            <a:r>
              <a:rPr lang="en-US" sz="2800" dirty="0"/>
              <a:t>Implication for historical trial?</a:t>
            </a:r>
          </a:p>
        </p:txBody>
      </p:sp>
    </p:spTree>
    <p:extLst>
      <p:ext uri="{BB962C8B-B14F-4D97-AF65-F5344CB8AC3E}">
        <p14:creationId xmlns:p14="http://schemas.microsoft.com/office/powerpoint/2010/main" val="2701382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C9496-E35E-4B4E-873F-076629CDE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77D06-A110-D341-98F1-B9D18162B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9873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Judge: </a:t>
            </a:r>
            <a:r>
              <a:rPr lang="en-US" dirty="0">
                <a:solidFill>
                  <a:schemeClr val="bg1"/>
                </a:solidFill>
              </a:rPr>
              <a:t>appointed, instructs jury or makes decisions on guilt/innocence and sentencing</a:t>
            </a:r>
          </a:p>
          <a:p>
            <a:r>
              <a:rPr lang="en-US" b="1" dirty="0">
                <a:solidFill>
                  <a:schemeClr val="bg1"/>
                </a:solidFill>
              </a:rPr>
              <a:t>Justice of the Peace: </a:t>
            </a:r>
            <a:r>
              <a:rPr lang="en-US" dirty="0">
                <a:solidFill>
                  <a:schemeClr val="bg1"/>
                </a:solidFill>
              </a:rPr>
              <a:t>less authority than judge, but can issues warrants</a:t>
            </a:r>
          </a:p>
          <a:p>
            <a:r>
              <a:rPr lang="en-US" b="1" dirty="0">
                <a:solidFill>
                  <a:schemeClr val="bg1"/>
                </a:solidFill>
              </a:rPr>
              <a:t>Court Clerk: </a:t>
            </a:r>
            <a:r>
              <a:rPr lang="en-US" dirty="0">
                <a:solidFill>
                  <a:schemeClr val="bg1"/>
                </a:solidFill>
              </a:rPr>
              <a:t>keeps records of exhibits, oaths</a:t>
            </a:r>
          </a:p>
          <a:p>
            <a:r>
              <a:rPr lang="en-US" b="1" dirty="0">
                <a:solidFill>
                  <a:schemeClr val="bg1"/>
                </a:solidFill>
              </a:rPr>
              <a:t>Court Reporter:</a:t>
            </a:r>
            <a:r>
              <a:rPr lang="en-US" dirty="0">
                <a:solidFill>
                  <a:schemeClr val="bg1"/>
                </a:solidFill>
              </a:rPr>
              <a:t> records verbatim, </a:t>
            </a:r>
            <a:r>
              <a:rPr lang="en-US" b="1" dirty="0">
                <a:solidFill>
                  <a:schemeClr val="bg1"/>
                </a:solidFill>
              </a:rPr>
              <a:t>transcript</a:t>
            </a:r>
          </a:p>
          <a:p>
            <a:r>
              <a:rPr lang="en-US" b="1" dirty="0">
                <a:solidFill>
                  <a:schemeClr val="bg1"/>
                </a:solidFill>
              </a:rPr>
              <a:t>Sheriff</a:t>
            </a:r>
            <a:r>
              <a:rPr lang="en-US" dirty="0">
                <a:solidFill>
                  <a:schemeClr val="bg1"/>
                </a:solidFill>
              </a:rPr>
              <a:t>: court security, handles accused while in custody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8EDC5-EF0B-FA42-AE49-5B3672A9F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530" y="-1236925"/>
            <a:ext cx="7829850" cy="899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91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A67721-30B8-A74E-9E34-78A5E0B30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Defence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5B46E-F18C-144C-9184-A595369292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Accused/ Defendant: </a:t>
            </a:r>
            <a:r>
              <a:rPr lang="en-US" dirty="0"/>
              <a:t>person charged with committing offence</a:t>
            </a:r>
          </a:p>
          <a:p>
            <a:r>
              <a:rPr lang="en-US" b="1" dirty="0"/>
              <a:t>Duty Counsel:</a:t>
            </a:r>
            <a:r>
              <a:rPr lang="en-US" dirty="0"/>
              <a:t> provides free legal advice when charged or interrogated, understand plea, bail</a:t>
            </a:r>
          </a:p>
          <a:p>
            <a:r>
              <a:rPr lang="en-US" b="1" dirty="0" err="1"/>
              <a:t>Defence</a:t>
            </a:r>
            <a:r>
              <a:rPr lang="en-US" b="1" dirty="0"/>
              <a:t> Counsel: </a:t>
            </a:r>
            <a:r>
              <a:rPr lang="en-US" dirty="0"/>
              <a:t> lawyer who represents interests of accused, introduce reasonable doubt, limit sentence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9D03F-CDF2-2947-9E39-BCC9E987928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/>
              <a:t>Crown Counsel/ Prosecutor: </a:t>
            </a:r>
            <a:r>
              <a:rPr lang="en-US" dirty="0"/>
              <a:t>lawyer representing government’s interests, must prepare case, assemble evidence, review exhibits, interview witnesses</a:t>
            </a:r>
          </a:p>
          <a:p>
            <a:r>
              <a:rPr lang="en-US" b="1" dirty="0"/>
              <a:t>Role is NOT to obtain conviction, but to submit credible evidence of a crime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721E2-CA9C-E744-A685-D754510B85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Prosecution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A9B4AB-1874-B446-A56F-A5E0C6DA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Lawyers</a:t>
            </a:r>
          </a:p>
        </p:txBody>
      </p:sp>
    </p:spTree>
    <p:extLst>
      <p:ext uri="{BB962C8B-B14F-4D97-AF65-F5344CB8AC3E}">
        <p14:creationId xmlns:p14="http://schemas.microsoft.com/office/powerpoint/2010/main" val="162117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23075D-99BE-A648-937B-B213D6DE0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002D6-9E35-D246-B6BC-D3B4F8CCE0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Give first hand evidence</a:t>
            </a:r>
          </a:p>
          <a:p>
            <a:r>
              <a:rPr lang="en-US" sz="2000" dirty="0"/>
              <a:t>May be called by prosecutor or defense</a:t>
            </a:r>
          </a:p>
          <a:p>
            <a:r>
              <a:rPr lang="en-US" sz="2000" dirty="0"/>
              <a:t>Must swear an oath to tell the truth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1A2EE-137F-2B40-8047-08CE64BA08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Weakness?</a:t>
            </a:r>
          </a:p>
          <a:p>
            <a:pPr marL="0" indent="0">
              <a:buNone/>
            </a:pPr>
            <a:r>
              <a:rPr lang="en-US" sz="2000" b="1" dirty="0"/>
              <a:t>Potential Pitfalls?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Subpoena: </a:t>
            </a:r>
            <a:r>
              <a:rPr lang="en-US" sz="2000" dirty="0"/>
              <a:t>court order requiring the witness to appear*</a:t>
            </a:r>
          </a:p>
          <a:p>
            <a:pPr marL="0" indent="0">
              <a:buNone/>
            </a:pPr>
            <a:r>
              <a:rPr lang="en-US" sz="2000" b="1" dirty="0"/>
              <a:t>Perjury: </a:t>
            </a:r>
            <a:r>
              <a:rPr lang="en-US" sz="2000" dirty="0"/>
              <a:t>making false statements*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FD90A-C4A6-364D-B82A-C1FFA32D8B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Issues?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94F274-8147-AD4F-A1A4-F1A5BA57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Citizens</a:t>
            </a:r>
          </a:p>
        </p:txBody>
      </p:sp>
    </p:spTree>
    <p:extLst>
      <p:ext uri="{BB962C8B-B14F-4D97-AF65-F5344CB8AC3E}">
        <p14:creationId xmlns:p14="http://schemas.microsoft.com/office/powerpoint/2010/main" val="391690164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1652</Words>
  <Application>Microsoft Macintosh PowerPoint</Application>
  <PresentationFormat>Widescreen</PresentationFormat>
  <Paragraphs>186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Gill Sans MT</vt:lpstr>
      <vt:lpstr>Parcel</vt:lpstr>
      <vt:lpstr>Chapter 9:  Criminal Court System</vt:lpstr>
      <vt:lpstr>Criminal court structure</vt:lpstr>
      <vt:lpstr>Provincial Court System</vt:lpstr>
      <vt:lpstr>PowerPoint Presentation</vt:lpstr>
      <vt:lpstr>Federal Court System</vt:lpstr>
      <vt:lpstr>Fundamental Principles</vt:lpstr>
      <vt:lpstr>Participants</vt:lpstr>
      <vt:lpstr>Lawyers</vt:lpstr>
      <vt:lpstr>Citizens</vt:lpstr>
      <vt:lpstr>Role of the Jury</vt:lpstr>
      <vt:lpstr>Juror’s Oath</vt:lpstr>
      <vt:lpstr>The criminal trial process</vt:lpstr>
      <vt:lpstr>PowerPoint Presentation</vt:lpstr>
      <vt:lpstr>Rules of evidence</vt:lpstr>
      <vt:lpstr>Types of evidence</vt:lpstr>
      <vt:lpstr>The Criminal Court System</vt:lpstr>
      <vt:lpstr>Result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6:  the Nature of Crime</dc:title>
  <dc:creator>Ashley Ross</dc:creator>
  <cp:lastModifiedBy>Ashley Ross</cp:lastModifiedBy>
  <cp:revision>9</cp:revision>
  <dcterms:created xsi:type="dcterms:W3CDTF">2019-10-24T05:08:29Z</dcterms:created>
  <dcterms:modified xsi:type="dcterms:W3CDTF">2020-04-18T22:50:38Z</dcterms:modified>
</cp:coreProperties>
</file>