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6"/>
  </p:notesMasterIdLst>
  <p:sldIdLst>
    <p:sldId id="275" r:id="rId2"/>
    <p:sldId id="277" r:id="rId3"/>
    <p:sldId id="290" r:id="rId4"/>
    <p:sldId id="278" r:id="rId5"/>
    <p:sldId id="291" r:id="rId6"/>
    <p:sldId id="304" r:id="rId7"/>
    <p:sldId id="305" r:id="rId8"/>
    <p:sldId id="306" r:id="rId9"/>
    <p:sldId id="292" r:id="rId10"/>
    <p:sldId id="293" r:id="rId11"/>
    <p:sldId id="294" r:id="rId12"/>
    <p:sldId id="295" r:id="rId13"/>
    <p:sldId id="296" r:id="rId14"/>
    <p:sldId id="297" r:id="rId15"/>
    <p:sldId id="298" r:id="rId16"/>
    <p:sldId id="299" r:id="rId17"/>
    <p:sldId id="301" r:id="rId18"/>
    <p:sldId id="303" r:id="rId19"/>
    <p:sldId id="300" r:id="rId20"/>
    <p:sldId id="279" r:id="rId21"/>
    <p:sldId id="309" r:id="rId22"/>
    <p:sldId id="307" r:id="rId23"/>
    <p:sldId id="308" r:id="rId24"/>
    <p:sldId id="310" r:id="rId25"/>
    <p:sldId id="280" r:id="rId26"/>
    <p:sldId id="313" r:id="rId27"/>
    <p:sldId id="312" r:id="rId28"/>
    <p:sldId id="311" r:id="rId29"/>
    <p:sldId id="314" r:id="rId30"/>
    <p:sldId id="281" r:id="rId31"/>
    <p:sldId id="315" r:id="rId32"/>
    <p:sldId id="316" r:id="rId33"/>
    <p:sldId id="317" r:id="rId34"/>
    <p:sldId id="31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8"/>
    <p:restoredTop sz="87347"/>
  </p:normalViewPr>
  <p:slideViewPr>
    <p:cSldViewPr snapToGrid="0" snapToObjects="1">
      <p:cViewPr varScale="1">
        <p:scale>
          <a:sx n="96" d="100"/>
          <a:sy n="96" d="100"/>
        </p:scale>
        <p:origin x="760" y="160"/>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BA897-7DA0-6344-A7CC-B1EFE9E7C0A2}" type="doc">
      <dgm:prSet loTypeId="urn:microsoft.com/office/officeart/2008/layout/HexagonCluster" loCatId="hierarchy" qsTypeId="urn:microsoft.com/office/officeart/2005/8/quickstyle/simple1" qsCatId="simple" csTypeId="urn:microsoft.com/office/officeart/2005/8/colors/accent2_4" csCatId="accent2" phldr="1"/>
      <dgm:spPr/>
      <dgm:t>
        <a:bodyPr/>
        <a:lstStyle/>
        <a:p>
          <a:endParaRPr lang="en-US"/>
        </a:p>
      </dgm:t>
    </dgm:pt>
    <dgm:pt modelId="{80355A9A-CA01-214B-85A0-69B7B3B94F82}">
      <dgm:prSet phldrT="[Text]"/>
      <dgm:spPr/>
      <dgm:t>
        <a:bodyPr/>
        <a:lstStyle/>
        <a:p>
          <a:r>
            <a:rPr lang="en-US" dirty="0"/>
            <a:t>Hybrid</a:t>
          </a:r>
        </a:p>
      </dgm:t>
    </dgm:pt>
    <dgm:pt modelId="{F8D17611-3282-2B40-BCB7-EDAB07CCE038}" type="parTrans" cxnId="{B2F5A286-7215-0440-89D5-3B3B9C1C9EA4}">
      <dgm:prSet/>
      <dgm:spPr/>
      <dgm:t>
        <a:bodyPr/>
        <a:lstStyle/>
        <a:p>
          <a:endParaRPr lang="en-US"/>
        </a:p>
      </dgm:t>
    </dgm:pt>
    <dgm:pt modelId="{BB3C7316-6CB1-6146-88D5-AA4F938D6796}" type="sibTrans" cxnId="{B2F5A286-7215-0440-89D5-3B3B9C1C9EA4}">
      <dgm:prSet/>
      <dgm:spPr/>
      <dgm:t>
        <a:bodyPr/>
        <a:lstStyle/>
        <a:p>
          <a:endParaRPr lang="en-US"/>
        </a:p>
      </dgm:t>
    </dgm:pt>
    <dgm:pt modelId="{A99B5D0A-AB37-964B-B8BD-4B307B943113}">
      <dgm:prSet phldrT="[Text]"/>
      <dgm:spPr/>
      <dgm:t>
        <a:bodyPr/>
        <a:lstStyle/>
        <a:p>
          <a:r>
            <a:rPr lang="en-US" dirty="0"/>
            <a:t>Indictable</a:t>
          </a:r>
        </a:p>
      </dgm:t>
    </dgm:pt>
    <dgm:pt modelId="{1DFC20D0-9069-4D43-9768-B2A629A89E8E}" type="parTrans" cxnId="{B8F52BFA-D8B5-1F4D-9C11-9CD17C24787D}">
      <dgm:prSet/>
      <dgm:spPr/>
      <dgm:t>
        <a:bodyPr/>
        <a:lstStyle/>
        <a:p>
          <a:endParaRPr lang="en-US"/>
        </a:p>
      </dgm:t>
    </dgm:pt>
    <dgm:pt modelId="{48890500-F27B-AC49-9189-5550E78B07A6}" type="sibTrans" cxnId="{B8F52BFA-D8B5-1F4D-9C11-9CD17C24787D}">
      <dgm:prSet/>
      <dgm:spPr/>
      <dgm:t>
        <a:bodyPr/>
        <a:lstStyle/>
        <a:p>
          <a:endParaRPr lang="en-US"/>
        </a:p>
      </dgm:t>
    </dgm:pt>
    <dgm:pt modelId="{B504FD42-8356-8743-9CD2-2338CC384CFA}">
      <dgm:prSet phldrT="[Text]"/>
      <dgm:spPr/>
      <dgm:t>
        <a:bodyPr/>
        <a:lstStyle/>
        <a:p>
          <a:r>
            <a:rPr lang="en-US" dirty="0"/>
            <a:t>Summary</a:t>
          </a:r>
        </a:p>
      </dgm:t>
    </dgm:pt>
    <dgm:pt modelId="{5298FE7D-A1C6-8F4E-9D03-A1E654FD74FB}" type="parTrans" cxnId="{C3878E4D-E4B1-D64C-BB85-1BCC38EABB11}">
      <dgm:prSet/>
      <dgm:spPr/>
      <dgm:t>
        <a:bodyPr/>
        <a:lstStyle/>
        <a:p>
          <a:endParaRPr lang="en-US"/>
        </a:p>
      </dgm:t>
    </dgm:pt>
    <dgm:pt modelId="{CB883135-67D7-8D43-BCE8-61702DEE6208}" type="sibTrans" cxnId="{C3878E4D-E4B1-D64C-BB85-1BCC38EABB11}">
      <dgm:prSet/>
      <dgm:spPr/>
      <dgm:t>
        <a:bodyPr/>
        <a:lstStyle/>
        <a:p>
          <a:endParaRPr lang="en-US"/>
        </a:p>
      </dgm:t>
    </dgm:pt>
    <dgm:pt modelId="{BE6BF1F7-5371-CA48-9804-638B1F20A3AD}" type="pres">
      <dgm:prSet presAssocID="{82CBA897-7DA0-6344-A7CC-B1EFE9E7C0A2}" presName="Name0" presStyleCnt="0">
        <dgm:presLayoutVars>
          <dgm:chMax val="21"/>
          <dgm:chPref val="21"/>
        </dgm:presLayoutVars>
      </dgm:prSet>
      <dgm:spPr/>
    </dgm:pt>
    <dgm:pt modelId="{376CB3B3-22E7-984E-AB30-46DAABB9EB44}" type="pres">
      <dgm:prSet presAssocID="{80355A9A-CA01-214B-85A0-69B7B3B94F82}" presName="text1" presStyleCnt="0"/>
      <dgm:spPr/>
    </dgm:pt>
    <dgm:pt modelId="{3D54CB0A-2FFD-4449-97B5-095E814EE6AF}" type="pres">
      <dgm:prSet presAssocID="{80355A9A-CA01-214B-85A0-69B7B3B94F82}" presName="textRepeatNode" presStyleLbl="alignNode1" presStyleIdx="0" presStyleCnt="3">
        <dgm:presLayoutVars>
          <dgm:chMax val="0"/>
          <dgm:chPref val="0"/>
          <dgm:bulletEnabled val="1"/>
        </dgm:presLayoutVars>
      </dgm:prSet>
      <dgm:spPr/>
    </dgm:pt>
    <dgm:pt modelId="{6903C008-F006-BB47-86AE-A9F7FDF42282}" type="pres">
      <dgm:prSet presAssocID="{80355A9A-CA01-214B-85A0-69B7B3B94F82}" presName="textaccent1" presStyleCnt="0"/>
      <dgm:spPr/>
    </dgm:pt>
    <dgm:pt modelId="{3CEB737F-E4DC-5C4A-BE62-7EFBA2FD8AC0}" type="pres">
      <dgm:prSet presAssocID="{80355A9A-CA01-214B-85A0-69B7B3B94F82}" presName="accentRepeatNode" presStyleLbl="solidAlignAcc1" presStyleIdx="0" presStyleCnt="6"/>
      <dgm:spPr/>
    </dgm:pt>
    <dgm:pt modelId="{A5C48654-5EF2-044E-AB0E-E52637503463}" type="pres">
      <dgm:prSet presAssocID="{BB3C7316-6CB1-6146-88D5-AA4F938D6796}" presName="image1" presStyleCnt="0"/>
      <dgm:spPr/>
    </dgm:pt>
    <dgm:pt modelId="{722BEB1B-0E62-E642-9CDB-15F3A86C5297}" type="pres">
      <dgm:prSet presAssocID="{BB3C7316-6CB1-6146-88D5-AA4F938D6796}" presName="imageRepeatNode" presStyleLbl="alignAcc1" presStyleIdx="0" presStyleCnt="3"/>
      <dgm:spPr/>
    </dgm:pt>
    <dgm:pt modelId="{7338BFB4-C6B6-4D4F-9140-10197DDD546D}" type="pres">
      <dgm:prSet presAssocID="{BB3C7316-6CB1-6146-88D5-AA4F938D6796}" presName="imageaccent1" presStyleCnt="0"/>
      <dgm:spPr/>
    </dgm:pt>
    <dgm:pt modelId="{CCF2E476-AC2D-CC43-8796-B5CE3F1BD7BF}" type="pres">
      <dgm:prSet presAssocID="{BB3C7316-6CB1-6146-88D5-AA4F938D6796}" presName="accentRepeatNode" presStyleLbl="solidAlignAcc1" presStyleIdx="1" presStyleCnt="6"/>
      <dgm:spPr/>
    </dgm:pt>
    <dgm:pt modelId="{9597C59A-CCC2-CD4B-90FB-C57383E80991}" type="pres">
      <dgm:prSet presAssocID="{A99B5D0A-AB37-964B-B8BD-4B307B943113}" presName="text2" presStyleCnt="0"/>
      <dgm:spPr/>
    </dgm:pt>
    <dgm:pt modelId="{5D0B7C86-C7DA-BF4A-B9C4-469749040C15}" type="pres">
      <dgm:prSet presAssocID="{A99B5D0A-AB37-964B-B8BD-4B307B943113}" presName="textRepeatNode" presStyleLbl="alignNode1" presStyleIdx="1" presStyleCnt="3">
        <dgm:presLayoutVars>
          <dgm:chMax val="0"/>
          <dgm:chPref val="0"/>
          <dgm:bulletEnabled val="1"/>
        </dgm:presLayoutVars>
      </dgm:prSet>
      <dgm:spPr/>
    </dgm:pt>
    <dgm:pt modelId="{9AEC4308-872C-8A44-AA25-94F0B3E6D875}" type="pres">
      <dgm:prSet presAssocID="{A99B5D0A-AB37-964B-B8BD-4B307B943113}" presName="textaccent2" presStyleCnt="0"/>
      <dgm:spPr/>
    </dgm:pt>
    <dgm:pt modelId="{7FB60D9C-ED46-C945-A80D-452C8A8C456F}" type="pres">
      <dgm:prSet presAssocID="{A99B5D0A-AB37-964B-B8BD-4B307B943113}" presName="accentRepeatNode" presStyleLbl="solidAlignAcc1" presStyleIdx="2" presStyleCnt="6"/>
      <dgm:spPr/>
    </dgm:pt>
    <dgm:pt modelId="{9E07AD3C-FD80-5B4B-A38E-A3BF0BE7ECAF}" type="pres">
      <dgm:prSet presAssocID="{48890500-F27B-AC49-9189-5550E78B07A6}" presName="image2" presStyleCnt="0"/>
      <dgm:spPr/>
    </dgm:pt>
    <dgm:pt modelId="{F575827E-201B-5249-ACFB-C5A3263EB587}" type="pres">
      <dgm:prSet presAssocID="{48890500-F27B-AC49-9189-5550E78B07A6}" presName="imageRepeatNode" presStyleLbl="alignAcc1" presStyleIdx="1" presStyleCnt="3"/>
      <dgm:spPr/>
    </dgm:pt>
    <dgm:pt modelId="{55A7E997-BA58-5842-A586-F1682E2B7FC5}" type="pres">
      <dgm:prSet presAssocID="{48890500-F27B-AC49-9189-5550E78B07A6}" presName="imageaccent2" presStyleCnt="0"/>
      <dgm:spPr/>
    </dgm:pt>
    <dgm:pt modelId="{190B1233-1B0E-3546-96F5-772B086F5B47}" type="pres">
      <dgm:prSet presAssocID="{48890500-F27B-AC49-9189-5550E78B07A6}" presName="accentRepeatNode" presStyleLbl="solidAlignAcc1" presStyleIdx="3" presStyleCnt="6"/>
      <dgm:spPr/>
    </dgm:pt>
    <dgm:pt modelId="{5D9E0738-98FC-2148-B1D5-AC5BB4F73F03}" type="pres">
      <dgm:prSet presAssocID="{B504FD42-8356-8743-9CD2-2338CC384CFA}" presName="text3" presStyleCnt="0"/>
      <dgm:spPr/>
    </dgm:pt>
    <dgm:pt modelId="{9CAF49EE-CC62-3441-B1FA-A8B411405630}" type="pres">
      <dgm:prSet presAssocID="{B504FD42-8356-8743-9CD2-2338CC384CFA}" presName="textRepeatNode" presStyleLbl="alignNode1" presStyleIdx="2" presStyleCnt="3">
        <dgm:presLayoutVars>
          <dgm:chMax val="0"/>
          <dgm:chPref val="0"/>
          <dgm:bulletEnabled val="1"/>
        </dgm:presLayoutVars>
      </dgm:prSet>
      <dgm:spPr/>
    </dgm:pt>
    <dgm:pt modelId="{AF438629-405C-0E4A-B21E-7B901C5420EF}" type="pres">
      <dgm:prSet presAssocID="{B504FD42-8356-8743-9CD2-2338CC384CFA}" presName="textaccent3" presStyleCnt="0"/>
      <dgm:spPr/>
    </dgm:pt>
    <dgm:pt modelId="{CFFE8CBB-2E7A-EB47-9EC8-9B21D231285E}" type="pres">
      <dgm:prSet presAssocID="{B504FD42-8356-8743-9CD2-2338CC384CFA}" presName="accentRepeatNode" presStyleLbl="solidAlignAcc1" presStyleIdx="4" presStyleCnt="6"/>
      <dgm:spPr/>
    </dgm:pt>
    <dgm:pt modelId="{4D2A9B11-883E-9B4F-B802-32545A8804CE}" type="pres">
      <dgm:prSet presAssocID="{CB883135-67D7-8D43-BCE8-61702DEE6208}" presName="image3" presStyleCnt="0"/>
      <dgm:spPr/>
    </dgm:pt>
    <dgm:pt modelId="{3DC20DCB-916C-5043-96CE-1D0A8A2272D4}" type="pres">
      <dgm:prSet presAssocID="{CB883135-67D7-8D43-BCE8-61702DEE6208}" presName="imageRepeatNode" presStyleLbl="alignAcc1" presStyleIdx="2" presStyleCnt="3"/>
      <dgm:spPr/>
    </dgm:pt>
    <dgm:pt modelId="{9B6E73E9-762E-C745-80A1-FA5A7DAB6439}" type="pres">
      <dgm:prSet presAssocID="{CB883135-67D7-8D43-BCE8-61702DEE6208}" presName="imageaccent3" presStyleCnt="0"/>
      <dgm:spPr/>
    </dgm:pt>
    <dgm:pt modelId="{B25D08ED-0894-974C-842E-D63B573CB1E2}" type="pres">
      <dgm:prSet presAssocID="{CB883135-67D7-8D43-BCE8-61702DEE6208}" presName="accentRepeatNode" presStyleLbl="solidAlignAcc1" presStyleIdx="5" presStyleCnt="6"/>
      <dgm:spPr/>
    </dgm:pt>
  </dgm:ptLst>
  <dgm:cxnLst>
    <dgm:cxn modelId="{E9955326-F0F5-0B44-98B1-0476B4AE8C8D}" type="presOf" srcId="{80355A9A-CA01-214B-85A0-69B7B3B94F82}" destId="{3D54CB0A-2FFD-4449-97B5-095E814EE6AF}" srcOrd="0" destOrd="0" presId="urn:microsoft.com/office/officeart/2008/layout/HexagonCluster"/>
    <dgm:cxn modelId="{C3878E4D-E4B1-D64C-BB85-1BCC38EABB11}" srcId="{82CBA897-7DA0-6344-A7CC-B1EFE9E7C0A2}" destId="{B504FD42-8356-8743-9CD2-2338CC384CFA}" srcOrd="2" destOrd="0" parTransId="{5298FE7D-A1C6-8F4E-9D03-A1E654FD74FB}" sibTransId="{CB883135-67D7-8D43-BCE8-61702DEE6208}"/>
    <dgm:cxn modelId="{E95E3753-1030-A949-9EC9-10FD437BF870}" type="presOf" srcId="{BB3C7316-6CB1-6146-88D5-AA4F938D6796}" destId="{722BEB1B-0E62-E642-9CDB-15F3A86C5297}" srcOrd="0" destOrd="0" presId="urn:microsoft.com/office/officeart/2008/layout/HexagonCluster"/>
    <dgm:cxn modelId="{5081D56C-7118-EF49-813C-80AC78F0D16E}" type="presOf" srcId="{48890500-F27B-AC49-9189-5550E78B07A6}" destId="{F575827E-201B-5249-ACFB-C5A3263EB587}" srcOrd="0" destOrd="0" presId="urn:microsoft.com/office/officeart/2008/layout/HexagonCluster"/>
    <dgm:cxn modelId="{2E737176-8219-734B-9A5B-E3BE6C844CE7}" type="presOf" srcId="{82CBA897-7DA0-6344-A7CC-B1EFE9E7C0A2}" destId="{BE6BF1F7-5371-CA48-9804-638B1F20A3AD}" srcOrd="0" destOrd="0" presId="urn:microsoft.com/office/officeart/2008/layout/HexagonCluster"/>
    <dgm:cxn modelId="{B2F5A286-7215-0440-89D5-3B3B9C1C9EA4}" srcId="{82CBA897-7DA0-6344-A7CC-B1EFE9E7C0A2}" destId="{80355A9A-CA01-214B-85A0-69B7B3B94F82}" srcOrd="0" destOrd="0" parTransId="{F8D17611-3282-2B40-BCB7-EDAB07CCE038}" sibTransId="{BB3C7316-6CB1-6146-88D5-AA4F938D6796}"/>
    <dgm:cxn modelId="{4507198F-48C7-0342-A386-7361459B6F88}" type="presOf" srcId="{A99B5D0A-AB37-964B-B8BD-4B307B943113}" destId="{5D0B7C86-C7DA-BF4A-B9C4-469749040C15}" srcOrd="0" destOrd="0" presId="urn:microsoft.com/office/officeart/2008/layout/HexagonCluster"/>
    <dgm:cxn modelId="{E606C2E8-D6C9-F348-A9A7-8F37C6DD122C}" type="presOf" srcId="{B504FD42-8356-8743-9CD2-2338CC384CFA}" destId="{9CAF49EE-CC62-3441-B1FA-A8B411405630}" srcOrd="0" destOrd="0" presId="urn:microsoft.com/office/officeart/2008/layout/HexagonCluster"/>
    <dgm:cxn modelId="{9832C9F9-DF12-194F-A277-B5C6C602A3CA}" type="presOf" srcId="{CB883135-67D7-8D43-BCE8-61702DEE6208}" destId="{3DC20DCB-916C-5043-96CE-1D0A8A2272D4}" srcOrd="0" destOrd="0" presId="urn:microsoft.com/office/officeart/2008/layout/HexagonCluster"/>
    <dgm:cxn modelId="{B8F52BFA-D8B5-1F4D-9C11-9CD17C24787D}" srcId="{82CBA897-7DA0-6344-A7CC-B1EFE9E7C0A2}" destId="{A99B5D0A-AB37-964B-B8BD-4B307B943113}" srcOrd="1" destOrd="0" parTransId="{1DFC20D0-9069-4D43-9768-B2A629A89E8E}" sibTransId="{48890500-F27B-AC49-9189-5550E78B07A6}"/>
    <dgm:cxn modelId="{772FF090-BD16-A749-89E2-B00DD5F90B33}" type="presParOf" srcId="{BE6BF1F7-5371-CA48-9804-638B1F20A3AD}" destId="{376CB3B3-22E7-984E-AB30-46DAABB9EB44}" srcOrd="0" destOrd="0" presId="urn:microsoft.com/office/officeart/2008/layout/HexagonCluster"/>
    <dgm:cxn modelId="{F8125F46-0857-CE49-9A26-7244EB63165C}" type="presParOf" srcId="{376CB3B3-22E7-984E-AB30-46DAABB9EB44}" destId="{3D54CB0A-2FFD-4449-97B5-095E814EE6AF}" srcOrd="0" destOrd="0" presId="urn:microsoft.com/office/officeart/2008/layout/HexagonCluster"/>
    <dgm:cxn modelId="{C1E9A34D-11C3-AF40-BE85-3386BBBA824E}" type="presParOf" srcId="{BE6BF1F7-5371-CA48-9804-638B1F20A3AD}" destId="{6903C008-F006-BB47-86AE-A9F7FDF42282}" srcOrd="1" destOrd="0" presId="urn:microsoft.com/office/officeart/2008/layout/HexagonCluster"/>
    <dgm:cxn modelId="{A1D0768F-4F54-7E41-8AF8-81FC694B8869}" type="presParOf" srcId="{6903C008-F006-BB47-86AE-A9F7FDF42282}" destId="{3CEB737F-E4DC-5C4A-BE62-7EFBA2FD8AC0}" srcOrd="0" destOrd="0" presId="urn:microsoft.com/office/officeart/2008/layout/HexagonCluster"/>
    <dgm:cxn modelId="{25B283DF-B418-E340-9D12-64E3922788C8}" type="presParOf" srcId="{BE6BF1F7-5371-CA48-9804-638B1F20A3AD}" destId="{A5C48654-5EF2-044E-AB0E-E52637503463}" srcOrd="2" destOrd="0" presId="urn:microsoft.com/office/officeart/2008/layout/HexagonCluster"/>
    <dgm:cxn modelId="{E0A0879A-C543-874F-B7B7-B25DC6C80E83}" type="presParOf" srcId="{A5C48654-5EF2-044E-AB0E-E52637503463}" destId="{722BEB1B-0E62-E642-9CDB-15F3A86C5297}" srcOrd="0" destOrd="0" presId="urn:microsoft.com/office/officeart/2008/layout/HexagonCluster"/>
    <dgm:cxn modelId="{65C2DAD2-2128-E446-981A-3494F8DE66D2}" type="presParOf" srcId="{BE6BF1F7-5371-CA48-9804-638B1F20A3AD}" destId="{7338BFB4-C6B6-4D4F-9140-10197DDD546D}" srcOrd="3" destOrd="0" presId="urn:microsoft.com/office/officeart/2008/layout/HexagonCluster"/>
    <dgm:cxn modelId="{F8CD6983-64FD-9E44-8095-68DFEBFE4E5C}" type="presParOf" srcId="{7338BFB4-C6B6-4D4F-9140-10197DDD546D}" destId="{CCF2E476-AC2D-CC43-8796-B5CE3F1BD7BF}" srcOrd="0" destOrd="0" presId="urn:microsoft.com/office/officeart/2008/layout/HexagonCluster"/>
    <dgm:cxn modelId="{7F0B53CC-B401-0745-AFD5-C31C23B378C2}" type="presParOf" srcId="{BE6BF1F7-5371-CA48-9804-638B1F20A3AD}" destId="{9597C59A-CCC2-CD4B-90FB-C57383E80991}" srcOrd="4" destOrd="0" presId="urn:microsoft.com/office/officeart/2008/layout/HexagonCluster"/>
    <dgm:cxn modelId="{723EF1FB-B20A-3143-9826-A781A1BD166D}" type="presParOf" srcId="{9597C59A-CCC2-CD4B-90FB-C57383E80991}" destId="{5D0B7C86-C7DA-BF4A-B9C4-469749040C15}" srcOrd="0" destOrd="0" presId="urn:microsoft.com/office/officeart/2008/layout/HexagonCluster"/>
    <dgm:cxn modelId="{7B2C6C02-B70F-D54D-9FA4-C4134025E285}" type="presParOf" srcId="{BE6BF1F7-5371-CA48-9804-638B1F20A3AD}" destId="{9AEC4308-872C-8A44-AA25-94F0B3E6D875}" srcOrd="5" destOrd="0" presId="urn:microsoft.com/office/officeart/2008/layout/HexagonCluster"/>
    <dgm:cxn modelId="{837DB566-EFF2-1144-9A49-8EA598BA4BB3}" type="presParOf" srcId="{9AEC4308-872C-8A44-AA25-94F0B3E6D875}" destId="{7FB60D9C-ED46-C945-A80D-452C8A8C456F}" srcOrd="0" destOrd="0" presId="urn:microsoft.com/office/officeart/2008/layout/HexagonCluster"/>
    <dgm:cxn modelId="{FA66AC7F-49A9-C344-BB4F-89FFF017B629}" type="presParOf" srcId="{BE6BF1F7-5371-CA48-9804-638B1F20A3AD}" destId="{9E07AD3C-FD80-5B4B-A38E-A3BF0BE7ECAF}" srcOrd="6" destOrd="0" presId="urn:microsoft.com/office/officeart/2008/layout/HexagonCluster"/>
    <dgm:cxn modelId="{3A85DFEF-0246-3F43-8B74-11FB0DD34396}" type="presParOf" srcId="{9E07AD3C-FD80-5B4B-A38E-A3BF0BE7ECAF}" destId="{F575827E-201B-5249-ACFB-C5A3263EB587}" srcOrd="0" destOrd="0" presId="urn:microsoft.com/office/officeart/2008/layout/HexagonCluster"/>
    <dgm:cxn modelId="{62F614D1-A325-DA47-8AF1-92E43267A8C9}" type="presParOf" srcId="{BE6BF1F7-5371-CA48-9804-638B1F20A3AD}" destId="{55A7E997-BA58-5842-A586-F1682E2B7FC5}" srcOrd="7" destOrd="0" presId="urn:microsoft.com/office/officeart/2008/layout/HexagonCluster"/>
    <dgm:cxn modelId="{571301DE-4F63-A64C-AD98-9801B2A5AD96}" type="presParOf" srcId="{55A7E997-BA58-5842-A586-F1682E2B7FC5}" destId="{190B1233-1B0E-3546-96F5-772B086F5B47}" srcOrd="0" destOrd="0" presId="urn:microsoft.com/office/officeart/2008/layout/HexagonCluster"/>
    <dgm:cxn modelId="{8F296503-14EA-8C4C-B9BB-4E0F427EFEBA}" type="presParOf" srcId="{BE6BF1F7-5371-CA48-9804-638B1F20A3AD}" destId="{5D9E0738-98FC-2148-B1D5-AC5BB4F73F03}" srcOrd="8" destOrd="0" presId="urn:microsoft.com/office/officeart/2008/layout/HexagonCluster"/>
    <dgm:cxn modelId="{CE612A1F-B880-A545-A850-768786278398}" type="presParOf" srcId="{5D9E0738-98FC-2148-B1D5-AC5BB4F73F03}" destId="{9CAF49EE-CC62-3441-B1FA-A8B411405630}" srcOrd="0" destOrd="0" presId="urn:microsoft.com/office/officeart/2008/layout/HexagonCluster"/>
    <dgm:cxn modelId="{1A827540-0237-F547-8846-E9C9AB6B5B1E}" type="presParOf" srcId="{BE6BF1F7-5371-CA48-9804-638B1F20A3AD}" destId="{AF438629-405C-0E4A-B21E-7B901C5420EF}" srcOrd="9" destOrd="0" presId="urn:microsoft.com/office/officeart/2008/layout/HexagonCluster"/>
    <dgm:cxn modelId="{3DFFC824-0050-884B-8BFC-D14839C17EFB}" type="presParOf" srcId="{AF438629-405C-0E4A-B21E-7B901C5420EF}" destId="{CFFE8CBB-2E7A-EB47-9EC8-9B21D231285E}" srcOrd="0" destOrd="0" presId="urn:microsoft.com/office/officeart/2008/layout/HexagonCluster"/>
    <dgm:cxn modelId="{37441C6E-3AFD-BD4B-85F1-4424ABF8FBF1}" type="presParOf" srcId="{BE6BF1F7-5371-CA48-9804-638B1F20A3AD}" destId="{4D2A9B11-883E-9B4F-B802-32545A8804CE}" srcOrd="10" destOrd="0" presId="urn:microsoft.com/office/officeart/2008/layout/HexagonCluster"/>
    <dgm:cxn modelId="{E6AD344B-8CEF-4A4B-B2FD-761D6CC1849B}" type="presParOf" srcId="{4D2A9B11-883E-9B4F-B802-32545A8804CE}" destId="{3DC20DCB-916C-5043-96CE-1D0A8A2272D4}" srcOrd="0" destOrd="0" presId="urn:microsoft.com/office/officeart/2008/layout/HexagonCluster"/>
    <dgm:cxn modelId="{B296A809-3482-994F-A669-71D547695DBF}" type="presParOf" srcId="{BE6BF1F7-5371-CA48-9804-638B1F20A3AD}" destId="{9B6E73E9-762E-C745-80A1-FA5A7DAB6439}" srcOrd="11" destOrd="0" presId="urn:microsoft.com/office/officeart/2008/layout/HexagonCluster"/>
    <dgm:cxn modelId="{8776DBCD-6CD4-CC46-8FB1-C8D7A9AD343E}" type="presParOf" srcId="{9B6E73E9-762E-C745-80A1-FA5A7DAB6439}" destId="{B25D08ED-0894-974C-842E-D63B573CB1E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4CB0A-2FFD-4449-97B5-095E814EE6AF}">
      <dsp:nvSpPr>
        <dsp:cNvPr id="0" name=""/>
        <dsp:cNvSpPr/>
      </dsp:nvSpPr>
      <dsp:spPr>
        <a:xfrm>
          <a:off x="2121823" y="2668978"/>
          <a:ext cx="1885274" cy="1625435"/>
        </a:xfrm>
        <a:prstGeom prst="hexagon">
          <a:avLst>
            <a:gd name="adj" fmla="val 25000"/>
            <a:gd name="vf" fmla="val 115470"/>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Hybrid</a:t>
          </a:r>
        </a:p>
      </dsp:txBody>
      <dsp:txXfrm>
        <a:off x="2414382" y="2921215"/>
        <a:ext cx="1300156" cy="1120961"/>
      </dsp:txXfrm>
    </dsp:sp>
    <dsp:sp modelId="{3CEB737F-E4DC-5C4A-BE62-7EFBA2FD8AC0}">
      <dsp:nvSpPr>
        <dsp:cNvPr id="0" name=""/>
        <dsp:cNvSpPr/>
      </dsp:nvSpPr>
      <dsp:spPr>
        <a:xfrm>
          <a:off x="2170800" y="3386574"/>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BEB1B-0E62-E642-9CDB-15F3A86C5297}">
      <dsp:nvSpPr>
        <dsp:cNvPr id="0" name=""/>
        <dsp:cNvSpPr/>
      </dsp:nvSpPr>
      <dsp:spPr>
        <a:xfrm>
          <a:off x="510282" y="1795923"/>
          <a:ext cx="1885274" cy="1625435"/>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2E476-AC2D-CC43-8796-B5CE3F1BD7BF}">
      <dsp:nvSpPr>
        <dsp:cNvPr id="0" name=""/>
        <dsp:cNvSpPr/>
      </dsp:nvSpPr>
      <dsp:spPr>
        <a:xfrm>
          <a:off x="1793745" y="3206638"/>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0B7C86-C7DA-BF4A-B9C4-469749040C15}">
      <dsp:nvSpPr>
        <dsp:cNvPr id="0" name=""/>
        <dsp:cNvSpPr/>
      </dsp:nvSpPr>
      <dsp:spPr>
        <a:xfrm>
          <a:off x="3727997" y="1776599"/>
          <a:ext cx="1885274" cy="1625435"/>
        </a:xfrm>
        <a:prstGeom prst="hexagon">
          <a:avLst>
            <a:gd name="adj" fmla="val 25000"/>
            <a:gd name="vf" fmla="val 115470"/>
          </a:avLst>
        </a:prstGeom>
        <a:solidFill>
          <a:schemeClr val="accent2">
            <a:shade val="50000"/>
            <a:hueOff val="32004"/>
            <a:satOff val="2829"/>
            <a:lumOff val="25946"/>
            <a:alphaOff val="0"/>
          </a:schemeClr>
        </a:solidFill>
        <a:ln w="12700" cap="flat" cmpd="sng" algn="ctr">
          <a:solidFill>
            <a:schemeClr val="accent2">
              <a:shade val="50000"/>
              <a:hueOff val="32004"/>
              <a:satOff val="2829"/>
              <a:lumOff val="259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Indictable</a:t>
          </a:r>
        </a:p>
      </dsp:txBody>
      <dsp:txXfrm>
        <a:off x="4020556" y="2028836"/>
        <a:ext cx="1300156" cy="1120961"/>
      </dsp:txXfrm>
    </dsp:sp>
    <dsp:sp modelId="{7FB60D9C-ED46-C945-A80D-452C8A8C456F}">
      <dsp:nvSpPr>
        <dsp:cNvPr id="0" name=""/>
        <dsp:cNvSpPr/>
      </dsp:nvSpPr>
      <dsp:spPr>
        <a:xfrm>
          <a:off x="5016827" y="3185596"/>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5827E-201B-5249-ACFB-C5A3263EB587}">
      <dsp:nvSpPr>
        <dsp:cNvPr id="0" name=""/>
        <dsp:cNvSpPr/>
      </dsp:nvSpPr>
      <dsp:spPr>
        <a:xfrm>
          <a:off x="5334170" y="2668978"/>
          <a:ext cx="1885274" cy="1625435"/>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2">
              <a:shade val="50000"/>
              <a:hueOff val="28246"/>
              <a:satOff val="3051"/>
              <a:lumOff val="23748"/>
              <a:alphaOff val="0"/>
            </a:schemeClr>
          </a:solidFill>
          <a:prstDash val="solid"/>
        </a:ln>
        <a:effectLst/>
      </dsp:spPr>
      <dsp:style>
        <a:lnRef idx="2">
          <a:scrgbClr r="0" g="0" b="0"/>
        </a:lnRef>
        <a:fillRef idx="1">
          <a:scrgbClr r="0" g="0" b="0"/>
        </a:fillRef>
        <a:effectRef idx="0">
          <a:scrgbClr r="0" g="0" b="0"/>
        </a:effectRef>
        <a:fontRef idx="minor"/>
      </dsp:style>
    </dsp:sp>
    <dsp:sp modelId="{190B1233-1B0E-3546-96F5-772B086F5B47}">
      <dsp:nvSpPr>
        <dsp:cNvPr id="0" name=""/>
        <dsp:cNvSpPr/>
      </dsp:nvSpPr>
      <dsp:spPr>
        <a:xfrm>
          <a:off x="5383147" y="3386574"/>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AF49EE-CC62-3441-B1FA-A8B411405630}">
      <dsp:nvSpPr>
        <dsp:cNvPr id="0" name=""/>
        <dsp:cNvSpPr/>
      </dsp:nvSpPr>
      <dsp:spPr>
        <a:xfrm>
          <a:off x="2121823" y="888084"/>
          <a:ext cx="1885274" cy="1625435"/>
        </a:xfrm>
        <a:prstGeom prst="hexagon">
          <a:avLst>
            <a:gd name="adj" fmla="val 25000"/>
            <a:gd name="vf" fmla="val 115470"/>
          </a:avLst>
        </a:prstGeom>
        <a:solidFill>
          <a:schemeClr val="accent2">
            <a:shade val="50000"/>
            <a:hueOff val="32004"/>
            <a:satOff val="2829"/>
            <a:lumOff val="25946"/>
            <a:alphaOff val="0"/>
          </a:schemeClr>
        </a:solidFill>
        <a:ln w="12700" cap="flat" cmpd="sng" algn="ctr">
          <a:solidFill>
            <a:schemeClr val="accent2">
              <a:shade val="50000"/>
              <a:hueOff val="32004"/>
              <a:satOff val="2829"/>
              <a:lumOff val="259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Summary</a:t>
          </a:r>
        </a:p>
      </dsp:txBody>
      <dsp:txXfrm>
        <a:off x="2414382" y="1140321"/>
        <a:ext cx="1300156" cy="1120961"/>
      </dsp:txXfrm>
    </dsp:sp>
    <dsp:sp modelId="{CFFE8CBB-2E7A-EB47-9EC8-9B21D231285E}">
      <dsp:nvSpPr>
        <dsp:cNvPr id="0" name=""/>
        <dsp:cNvSpPr/>
      </dsp:nvSpPr>
      <dsp:spPr>
        <a:xfrm>
          <a:off x="3399919" y="923299"/>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C20DCB-916C-5043-96CE-1D0A8A2272D4}">
      <dsp:nvSpPr>
        <dsp:cNvPr id="0" name=""/>
        <dsp:cNvSpPr/>
      </dsp:nvSpPr>
      <dsp:spPr>
        <a:xfrm>
          <a:off x="3727997" y="0"/>
          <a:ext cx="1885274" cy="1625435"/>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2">
              <a:shade val="50000"/>
              <a:hueOff val="28246"/>
              <a:satOff val="3051"/>
              <a:lumOff val="23748"/>
              <a:alphaOff val="0"/>
            </a:schemeClr>
          </a:solidFill>
          <a:prstDash val="solid"/>
        </a:ln>
        <a:effectLst/>
      </dsp:spPr>
      <dsp:style>
        <a:lnRef idx="2">
          <a:scrgbClr r="0" g="0" b="0"/>
        </a:lnRef>
        <a:fillRef idx="1">
          <a:scrgbClr r="0" g="0" b="0"/>
        </a:fillRef>
        <a:effectRef idx="0">
          <a:scrgbClr r="0" g="0" b="0"/>
        </a:effectRef>
        <a:fontRef idx="minor"/>
      </dsp:style>
    </dsp:sp>
    <dsp:sp modelId="{B25D08ED-0894-974C-842E-D63B573CB1E2}">
      <dsp:nvSpPr>
        <dsp:cNvPr id="0" name=""/>
        <dsp:cNvSpPr/>
      </dsp:nvSpPr>
      <dsp:spPr>
        <a:xfrm>
          <a:off x="3783683" y="713731"/>
          <a:ext cx="220731" cy="190242"/>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EC066-3003-FF48-A374-3D07B0C6580C}" type="datetimeFigureOut">
              <a:rPr lang="en-US" smtClean="0"/>
              <a:t>4/18/20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2DE39-5570-894D-81AC-7457073AF4DA}" type="slidenum">
              <a:rPr lang="en-US" smtClean="0"/>
              <a:t>‹#›</a:t>
            </a:fld>
            <a:endParaRPr lang="en-US"/>
          </a:p>
        </p:txBody>
      </p:sp>
    </p:spTree>
    <p:extLst>
      <p:ext uri="{BB962C8B-B14F-4D97-AF65-F5344CB8AC3E}">
        <p14:creationId xmlns:p14="http://schemas.microsoft.com/office/powerpoint/2010/main" val="333542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t>
            </a:r>
          </a:p>
          <a:p>
            <a:r>
              <a:rPr lang="en-US" dirty="0"/>
              <a:t>Summary: public nudity, joyriding</a:t>
            </a:r>
          </a:p>
          <a:p>
            <a:r>
              <a:rPr lang="en-US" dirty="0"/>
              <a:t>Indictable: murder</a:t>
            </a:r>
          </a:p>
          <a:p>
            <a:r>
              <a:rPr lang="en-US" dirty="0"/>
              <a:t>Hybrid: assault</a:t>
            </a: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a:t>
            </a:fld>
            <a:endParaRPr lang="en-US"/>
          </a:p>
        </p:txBody>
      </p:sp>
    </p:spTree>
    <p:extLst>
      <p:ext uri="{BB962C8B-B14F-4D97-AF65-F5344CB8AC3E}">
        <p14:creationId xmlns:p14="http://schemas.microsoft.com/office/powerpoint/2010/main" val="3416480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rakes in approx. $700,000 annually</a:t>
            </a:r>
          </a:p>
          <a:p>
            <a:r>
              <a:rPr lang="en-US" dirty="0"/>
              <a:t>https://</a:t>
            </a:r>
            <a:r>
              <a:rPr lang="en-US" dirty="0" err="1"/>
              <a:t>www.cnbc.com</a:t>
            </a:r>
            <a:r>
              <a:rPr lang="en-US" dirty="0"/>
              <a:t>/2019/04/18/nigerian-prince-scams-still-rake-in-over-700000-dollars-a-year.html</a:t>
            </a:r>
          </a:p>
        </p:txBody>
      </p:sp>
      <p:sp>
        <p:nvSpPr>
          <p:cNvPr id="4" name="Slide Number Placeholder 3"/>
          <p:cNvSpPr>
            <a:spLocks noGrp="1"/>
          </p:cNvSpPr>
          <p:nvPr>
            <p:ph type="sldNum" sz="quarter" idx="5"/>
          </p:nvPr>
        </p:nvSpPr>
        <p:spPr/>
        <p:txBody>
          <a:bodyPr/>
          <a:lstStyle/>
          <a:p>
            <a:fld id="{96B2DE39-5570-894D-81AC-7457073AF4DA}" type="slidenum">
              <a:rPr lang="en-US" smtClean="0"/>
              <a:t>26</a:t>
            </a:fld>
            <a:endParaRPr lang="en-US"/>
          </a:p>
        </p:txBody>
      </p:sp>
    </p:spTree>
    <p:extLst>
      <p:ext uri="{BB962C8B-B14F-4D97-AF65-F5344CB8AC3E}">
        <p14:creationId xmlns:p14="http://schemas.microsoft.com/office/powerpoint/2010/main" val="279358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www.npr.org</a:t>
            </a:r>
            <a:r>
              <a:rPr lang="en-US" dirty="0"/>
              <a:t>/sections/money/2018/10/03/654124255/episode-680-anatomy-of-a-scam </a:t>
            </a:r>
          </a:p>
        </p:txBody>
      </p:sp>
      <p:sp>
        <p:nvSpPr>
          <p:cNvPr id="4" name="Slide Number Placeholder 3"/>
          <p:cNvSpPr>
            <a:spLocks noGrp="1"/>
          </p:cNvSpPr>
          <p:nvPr>
            <p:ph type="sldNum" sz="quarter" idx="5"/>
          </p:nvPr>
        </p:nvSpPr>
        <p:spPr/>
        <p:txBody>
          <a:bodyPr/>
          <a:lstStyle/>
          <a:p>
            <a:fld id="{96B2DE39-5570-894D-81AC-7457073AF4DA}" type="slidenum">
              <a:rPr lang="en-US" smtClean="0"/>
              <a:t>27</a:t>
            </a:fld>
            <a:endParaRPr lang="en-US"/>
          </a:p>
        </p:txBody>
      </p:sp>
    </p:spTree>
    <p:extLst>
      <p:ext uri="{BB962C8B-B14F-4D97-AF65-F5344CB8AC3E}">
        <p14:creationId xmlns:p14="http://schemas.microsoft.com/office/powerpoint/2010/main" val="69669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Prostitution is not a criminal offence, but the act of solicitation</a:t>
            </a:r>
          </a:p>
          <a:p>
            <a:r>
              <a:rPr lang="en-US" dirty="0"/>
              <a:t>Summary Offence</a:t>
            </a:r>
          </a:p>
          <a:p>
            <a:r>
              <a:rPr lang="en-US" dirty="0"/>
              <a:t>Keeping a common bawdy house (s 210)</a:t>
            </a:r>
          </a:p>
          <a:p>
            <a:r>
              <a:rPr lang="en-US" dirty="0"/>
              <a:t>Living off the avails of prostitution (pimp) indictable, 10 years, 14 if prostitute is under 18</a:t>
            </a:r>
          </a:p>
          <a:p>
            <a:r>
              <a:rPr lang="en-US" dirty="0"/>
              <a:t>Case page 243</a:t>
            </a: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28</a:t>
            </a:fld>
            <a:endParaRPr lang="en-US"/>
          </a:p>
        </p:txBody>
      </p:sp>
    </p:spTree>
    <p:extLst>
      <p:ext uri="{BB962C8B-B14F-4D97-AF65-F5344CB8AC3E}">
        <p14:creationId xmlns:p14="http://schemas.microsoft.com/office/powerpoint/2010/main" val="288800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a:t>
            </a:r>
          </a:p>
          <a:p>
            <a:r>
              <a:rPr lang="en-CA" sz="1200" b="1" i="0" u="none" strike="noStrike" kern="1200" dirty="0">
                <a:solidFill>
                  <a:schemeClr val="tx1"/>
                </a:solidFill>
                <a:effectLst/>
                <a:latin typeface="+mn-lt"/>
                <a:ea typeface="+mn-ea"/>
                <a:cs typeface="+mn-cs"/>
              </a:rPr>
              <a:t>Fee imposed on persons betting at racecourses</a:t>
            </a:r>
          </a:p>
          <a:p>
            <a:r>
              <a:rPr lang="en-CA" sz="1200" b="1" i="0" u="none" strike="noStrike" kern="1200" dirty="0">
                <a:solidFill>
                  <a:schemeClr val="tx1"/>
                </a:solidFill>
                <a:effectLst/>
                <a:latin typeface="+mn-lt"/>
                <a:ea typeface="+mn-ea"/>
                <a:cs typeface="+mn-cs"/>
              </a:rPr>
              <a:t>16</a:t>
            </a:r>
            <a:r>
              <a:rPr lang="en-CA" sz="1200" b="0" i="0" u="none" strike="noStrike" kern="1200" dirty="0">
                <a:solidFill>
                  <a:schemeClr val="tx1"/>
                </a:solidFill>
                <a:effectLst/>
                <a:latin typeface="+mn-lt"/>
                <a:ea typeface="+mn-ea"/>
                <a:cs typeface="+mn-cs"/>
              </a:rPr>
              <a:t>   (1) There must be levied and collected in the manner provided in this section, from every person who bets in British Columbia on a race held in British Columbia or elsewhere under the system known as the </a:t>
            </a:r>
            <a:r>
              <a:rPr lang="en-CA" sz="1200" b="0" i="0" u="none" strike="noStrike" kern="1200" dirty="0" err="1">
                <a:solidFill>
                  <a:schemeClr val="tx1"/>
                </a:solidFill>
                <a:effectLst/>
                <a:latin typeface="+mn-lt"/>
                <a:ea typeface="+mn-ea"/>
                <a:cs typeface="+mn-cs"/>
              </a:rPr>
              <a:t>pari</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mutuel</a:t>
            </a:r>
            <a:r>
              <a:rPr lang="en-CA" sz="1200" b="0" i="0" u="none" strike="noStrike" kern="1200" dirty="0">
                <a:solidFill>
                  <a:schemeClr val="tx1"/>
                </a:solidFill>
                <a:effectLst/>
                <a:latin typeface="+mn-lt"/>
                <a:ea typeface="+mn-ea"/>
                <a:cs typeface="+mn-cs"/>
              </a:rPr>
              <a:t>, a fee to be paid to the government equal to</a:t>
            </a:r>
          </a:p>
          <a:p>
            <a:r>
              <a:rPr lang="en-CA" sz="1200" b="0" i="0" u="none" strike="noStrike" kern="1200" dirty="0">
                <a:solidFill>
                  <a:schemeClr val="tx1"/>
                </a:solidFill>
                <a:effectLst/>
                <a:latin typeface="+mn-lt"/>
                <a:ea typeface="+mn-ea"/>
                <a:cs typeface="+mn-cs"/>
              </a:rPr>
              <a:t>(a)2.5% of the amount of money deposited by that person with the operator at the time of making a bet other than in a </a:t>
            </a:r>
            <a:r>
              <a:rPr lang="en-CA" sz="1200" b="0" i="0" u="none" strike="noStrike" kern="1200" dirty="0" err="1">
                <a:solidFill>
                  <a:schemeClr val="tx1"/>
                </a:solidFill>
                <a:effectLst/>
                <a:latin typeface="+mn-lt"/>
                <a:ea typeface="+mn-ea"/>
                <a:cs typeface="+mn-cs"/>
              </a:rPr>
              <a:t>triactor</a:t>
            </a:r>
            <a:r>
              <a:rPr lang="en-CA" sz="1200" b="0" i="0" u="none" strike="noStrike" kern="1200" dirty="0">
                <a:solidFill>
                  <a:schemeClr val="tx1"/>
                </a:solidFill>
                <a:effectLst/>
                <a:latin typeface="+mn-lt"/>
                <a:ea typeface="+mn-ea"/>
                <a:cs typeface="+mn-cs"/>
              </a:rPr>
              <a:t> pool, and</a:t>
            </a:r>
          </a:p>
          <a:p>
            <a:r>
              <a:rPr lang="en-CA" sz="1200" b="0" i="0" u="none" strike="noStrike" kern="1200" dirty="0">
                <a:solidFill>
                  <a:schemeClr val="tx1"/>
                </a:solidFill>
                <a:effectLst/>
                <a:latin typeface="+mn-lt"/>
                <a:ea typeface="+mn-ea"/>
                <a:cs typeface="+mn-cs"/>
              </a:rPr>
              <a:t>(b)4.5% of the amount of money deposited by that person with the operator at the time of making a bet in a </a:t>
            </a:r>
            <a:r>
              <a:rPr lang="en-CA" sz="1200" b="0" i="0" u="none" strike="noStrike" kern="1200" dirty="0" err="1">
                <a:solidFill>
                  <a:schemeClr val="tx1"/>
                </a:solidFill>
                <a:effectLst/>
                <a:latin typeface="+mn-lt"/>
                <a:ea typeface="+mn-ea"/>
                <a:cs typeface="+mn-cs"/>
              </a:rPr>
              <a:t>triactor</a:t>
            </a:r>
            <a:r>
              <a:rPr lang="en-CA" sz="1200" b="0" i="0" u="none" strike="noStrike" kern="1200" dirty="0">
                <a:solidFill>
                  <a:schemeClr val="tx1"/>
                </a:solidFill>
                <a:effectLst/>
                <a:latin typeface="+mn-lt"/>
                <a:ea typeface="+mn-ea"/>
                <a:cs typeface="+mn-cs"/>
              </a:rPr>
              <a:t> pool.</a:t>
            </a:r>
          </a:p>
          <a:p>
            <a:endParaRPr lang="en-CA"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29</a:t>
            </a:fld>
            <a:endParaRPr lang="en-US"/>
          </a:p>
        </p:txBody>
      </p:sp>
    </p:spTree>
    <p:extLst>
      <p:ext uri="{BB962C8B-B14F-4D97-AF65-F5344CB8AC3E}">
        <p14:creationId xmlns:p14="http://schemas.microsoft.com/office/powerpoint/2010/main" val="93014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Planted– unaware– no crime</a:t>
            </a:r>
          </a:p>
          <a:p>
            <a:r>
              <a:rPr lang="en-US" dirty="0"/>
              <a:t>Planter– crime (point 2)</a:t>
            </a:r>
          </a:p>
          <a:p>
            <a:r>
              <a:rPr lang="en-US" dirty="0"/>
              <a:t>Two friends… Express consent “yes!” implied consent no “no!”</a:t>
            </a:r>
          </a:p>
          <a:p>
            <a:endParaRPr lang="en-US" dirty="0"/>
          </a:p>
          <a:p>
            <a:endParaRPr lang="en-US" dirty="0"/>
          </a:p>
          <a:p>
            <a:r>
              <a:rPr lang="en-US" dirty="0"/>
              <a:t>Page 245</a:t>
            </a:r>
          </a:p>
          <a:p>
            <a:r>
              <a:rPr lang="en-US" dirty="0"/>
              <a:t>I opium &amp; derivatives</a:t>
            </a:r>
          </a:p>
          <a:p>
            <a:r>
              <a:rPr lang="en-US" dirty="0"/>
              <a:t>II </a:t>
            </a:r>
            <a:r>
              <a:rPr lang="en-US" dirty="0" err="1"/>
              <a:t>cannabid</a:t>
            </a:r>
            <a:r>
              <a:rPr lang="en-US" dirty="0"/>
              <a:t> &amp; derivatives</a:t>
            </a:r>
          </a:p>
          <a:p>
            <a:r>
              <a:rPr lang="en-US" dirty="0"/>
              <a:t>III amphetamines</a:t>
            </a:r>
          </a:p>
          <a:p>
            <a:r>
              <a:rPr lang="en-US" dirty="0"/>
              <a:t>VI barbiturates</a:t>
            </a:r>
          </a:p>
          <a:p>
            <a:r>
              <a:rPr lang="en-US" dirty="0"/>
              <a:t>V </a:t>
            </a:r>
            <a:r>
              <a:rPr lang="en-US" dirty="0" err="1"/>
              <a:t>phenykpropanolamines</a:t>
            </a:r>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31</a:t>
            </a:fld>
            <a:endParaRPr lang="en-US"/>
          </a:p>
        </p:txBody>
      </p:sp>
    </p:spTree>
    <p:extLst>
      <p:ext uri="{BB962C8B-B14F-4D97-AF65-F5344CB8AC3E}">
        <p14:creationId xmlns:p14="http://schemas.microsoft.com/office/powerpoint/2010/main" val="387050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32</a:t>
            </a:fld>
            <a:endParaRPr lang="en-US"/>
          </a:p>
        </p:txBody>
      </p:sp>
    </p:spTree>
    <p:extLst>
      <p:ext uri="{BB962C8B-B14F-4D97-AF65-F5344CB8AC3E}">
        <p14:creationId xmlns:p14="http://schemas.microsoft.com/office/powerpoint/2010/main" val="3106760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=KXTaksJxO90 (Ozarks- some nudity)</a:t>
            </a:r>
          </a:p>
          <a:p>
            <a:endParaRPr lang="en-US" dirty="0"/>
          </a:p>
          <a:p>
            <a:r>
              <a:rPr lang="en-US" dirty="0"/>
              <a:t>Indictable: 10 years</a:t>
            </a:r>
          </a:p>
          <a:p>
            <a:r>
              <a:rPr lang="en-US" dirty="0"/>
              <a:t>Summary: $2000 and/or 6 months</a:t>
            </a:r>
          </a:p>
          <a:p>
            <a:r>
              <a:rPr lang="en-US" dirty="0"/>
              <a:t>** police allowed to seize anything they believe, on reasonable grounds, obtained with money or illegal origin</a:t>
            </a:r>
          </a:p>
        </p:txBody>
      </p:sp>
      <p:sp>
        <p:nvSpPr>
          <p:cNvPr id="4" name="Slide Number Placeholder 3"/>
          <p:cNvSpPr>
            <a:spLocks noGrp="1"/>
          </p:cNvSpPr>
          <p:nvPr>
            <p:ph type="sldNum" sz="quarter" idx="5"/>
          </p:nvPr>
        </p:nvSpPr>
        <p:spPr/>
        <p:txBody>
          <a:bodyPr/>
          <a:lstStyle/>
          <a:p>
            <a:fld id="{96B2DE39-5570-894D-81AC-7457073AF4DA}" type="slidenum">
              <a:rPr lang="en-US" smtClean="0"/>
              <a:t>33</a:t>
            </a:fld>
            <a:endParaRPr lang="en-US"/>
          </a:p>
        </p:txBody>
      </p:sp>
    </p:spTree>
    <p:extLst>
      <p:ext uri="{BB962C8B-B14F-4D97-AF65-F5344CB8AC3E}">
        <p14:creationId xmlns:p14="http://schemas.microsoft.com/office/powerpoint/2010/main" val="300782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SD35 databases</a:t>
            </a:r>
          </a:p>
        </p:txBody>
      </p:sp>
      <p:sp>
        <p:nvSpPr>
          <p:cNvPr id="4" name="Slide Number Placeholder 3"/>
          <p:cNvSpPr>
            <a:spLocks noGrp="1"/>
          </p:cNvSpPr>
          <p:nvPr>
            <p:ph type="sldNum" sz="quarter" idx="5"/>
          </p:nvPr>
        </p:nvSpPr>
        <p:spPr/>
        <p:txBody>
          <a:bodyPr/>
          <a:lstStyle/>
          <a:p>
            <a:fld id="{96B2DE39-5570-894D-81AC-7457073AF4DA}" type="slidenum">
              <a:rPr lang="en-US" smtClean="0"/>
              <a:t>34</a:t>
            </a:fld>
            <a:endParaRPr lang="en-US"/>
          </a:p>
        </p:txBody>
      </p:sp>
    </p:spTree>
    <p:extLst>
      <p:ext uri="{BB962C8B-B14F-4D97-AF65-F5344CB8AC3E}">
        <p14:creationId xmlns:p14="http://schemas.microsoft.com/office/powerpoint/2010/main" val="138299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4</a:t>
            </a:fld>
            <a:endParaRPr lang="en-US"/>
          </a:p>
        </p:txBody>
      </p:sp>
    </p:spTree>
    <p:extLst>
      <p:ext uri="{BB962C8B-B14F-4D97-AF65-F5344CB8AC3E}">
        <p14:creationId xmlns:p14="http://schemas.microsoft.com/office/powerpoint/2010/main" val="381716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Culpable: legally responsible (blamable) </a:t>
            </a:r>
          </a:p>
          <a:p>
            <a:r>
              <a:rPr lang="en-US" dirty="0"/>
              <a:t>Non-culpable: cannot be held legally responsible </a:t>
            </a:r>
          </a:p>
        </p:txBody>
      </p:sp>
      <p:sp>
        <p:nvSpPr>
          <p:cNvPr id="4" name="Slide Number Placeholder 3"/>
          <p:cNvSpPr>
            <a:spLocks noGrp="1"/>
          </p:cNvSpPr>
          <p:nvPr>
            <p:ph type="sldNum" sz="quarter" idx="5"/>
          </p:nvPr>
        </p:nvSpPr>
        <p:spPr/>
        <p:txBody>
          <a:bodyPr/>
          <a:lstStyle/>
          <a:p>
            <a:fld id="{96B2DE39-5570-894D-81AC-7457073AF4DA}" type="slidenum">
              <a:rPr lang="en-US" smtClean="0"/>
              <a:t>5</a:t>
            </a:fld>
            <a:endParaRPr lang="en-US"/>
          </a:p>
        </p:txBody>
      </p:sp>
    </p:spTree>
    <p:extLst>
      <p:ext uri="{BB962C8B-B14F-4D97-AF65-F5344CB8AC3E}">
        <p14:creationId xmlns:p14="http://schemas.microsoft.com/office/powerpoint/2010/main" val="3042114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8</a:t>
            </a:fld>
            <a:endParaRPr lang="en-US"/>
          </a:p>
        </p:txBody>
      </p:sp>
    </p:spTree>
    <p:extLst>
      <p:ext uri="{BB962C8B-B14F-4D97-AF65-F5344CB8AC3E}">
        <p14:creationId xmlns:p14="http://schemas.microsoft.com/office/powerpoint/2010/main" val="1144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1508 eligible, 181 decisions, 146 eligible for early parole, 135 granted</a:t>
            </a:r>
          </a:p>
          <a:p>
            <a:r>
              <a:rPr lang="en-US" dirty="0"/>
              <a:t>1997 after Clifford Olson applied, it was amended to exclude multiple murders</a:t>
            </a:r>
          </a:p>
          <a:p>
            <a:r>
              <a:rPr lang="en-US" dirty="0"/>
              <a:t>2011: no longer available for offences committed after December 2, 2011</a:t>
            </a:r>
          </a:p>
        </p:txBody>
      </p:sp>
      <p:sp>
        <p:nvSpPr>
          <p:cNvPr id="4" name="Slide Number Placeholder 3"/>
          <p:cNvSpPr>
            <a:spLocks noGrp="1"/>
          </p:cNvSpPr>
          <p:nvPr>
            <p:ph type="sldNum" sz="quarter" idx="5"/>
          </p:nvPr>
        </p:nvSpPr>
        <p:spPr/>
        <p:txBody>
          <a:bodyPr/>
          <a:lstStyle/>
          <a:p>
            <a:fld id="{96B2DE39-5570-894D-81AC-7457073AF4DA}" type="slidenum">
              <a:rPr lang="en-US" smtClean="0"/>
              <a:t>10</a:t>
            </a:fld>
            <a:endParaRPr lang="en-US"/>
          </a:p>
        </p:txBody>
      </p:sp>
    </p:spTree>
    <p:extLst>
      <p:ext uri="{BB962C8B-B14F-4D97-AF65-F5344CB8AC3E}">
        <p14:creationId xmlns:p14="http://schemas.microsoft.com/office/powerpoint/2010/main" val="180395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bc.ctvnews.ca</a:t>
            </a:r>
            <a:r>
              <a:rPr lang="en-US" dirty="0"/>
              <a:t>/vancouver-woman-convicted-of-infanticide-gets-5-year-sentence-1.2043030 (video)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nationalpost.com</a:t>
            </a:r>
            <a:r>
              <a:rPr lang="en-US" dirty="0"/>
              <a:t>/news/</a:t>
            </a:r>
            <a:r>
              <a:rPr lang="en-US" dirty="0" err="1"/>
              <a:t>canada</a:t>
            </a:r>
            <a:r>
              <a:rPr lang="en-US" dirty="0"/>
              <a:t>/canadas-infanticide-law-vague-outdated-and-rife-with-problems-alberta-government</a:t>
            </a: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12</a:t>
            </a:fld>
            <a:endParaRPr lang="en-US"/>
          </a:p>
        </p:txBody>
      </p:sp>
    </p:spTree>
    <p:extLst>
      <p:ext uri="{BB962C8B-B14F-4D97-AF65-F5344CB8AC3E}">
        <p14:creationId xmlns:p14="http://schemas.microsoft.com/office/powerpoint/2010/main" val="11934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21</a:t>
            </a:fld>
            <a:endParaRPr lang="en-US"/>
          </a:p>
        </p:txBody>
      </p:sp>
    </p:spTree>
    <p:extLst>
      <p:ext uri="{BB962C8B-B14F-4D97-AF65-F5344CB8AC3E}">
        <p14:creationId xmlns:p14="http://schemas.microsoft.com/office/powerpoint/2010/main" val="338237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 to borrow a car– states for three hours, takes a road trip, gone for three days</a:t>
            </a:r>
          </a:p>
          <a:p>
            <a:r>
              <a:rPr lang="en-US" dirty="0"/>
              <a:t>Pulled over &amp; charged with theft… “keep the car as long as you want” example of </a:t>
            </a:r>
            <a:r>
              <a:rPr lang="en-US" dirty="0" err="1"/>
              <a:t>colour</a:t>
            </a:r>
            <a:r>
              <a:rPr lang="en-US" dirty="0"/>
              <a:t> of right</a:t>
            </a:r>
          </a:p>
          <a:p>
            <a:r>
              <a:rPr lang="en-US" dirty="0"/>
              <a:t>Charge?</a:t>
            </a:r>
          </a:p>
        </p:txBody>
      </p:sp>
      <p:sp>
        <p:nvSpPr>
          <p:cNvPr id="4" name="Slide Number Placeholder 3"/>
          <p:cNvSpPr>
            <a:spLocks noGrp="1"/>
          </p:cNvSpPr>
          <p:nvPr>
            <p:ph type="sldNum" sz="quarter" idx="5"/>
          </p:nvPr>
        </p:nvSpPr>
        <p:spPr/>
        <p:txBody>
          <a:bodyPr/>
          <a:lstStyle/>
          <a:p>
            <a:fld id="{96B2DE39-5570-894D-81AC-7457073AF4DA}" type="slidenum">
              <a:rPr lang="en-US" smtClean="0"/>
              <a:t>22</a:t>
            </a:fld>
            <a:endParaRPr lang="en-US"/>
          </a:p>
        </p:txBody>
      </p:sp>
    </p:spTree>
    <p:extLst>
      <p:ext uri="{BB962C8B-B14F-4D97-AF65-F5344CB8AC3E}">
        <p14:creationId xmlns:p14="http://schemas.microsoft.com/office/powerpoint/2010/main" val="176200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240 Acts of vandalism-- escalate?</a:t>
            </a:r>
          </a:p>
          <a:p>
            <a:endParaRPr lang="en-US" dirty="0"/>
          </a:p>
          <a:p>
            <a:r>
              <a:rPr lang="en-US" dirty="0"/>
              <a:t>Make Salmon Arm Straight Again</a:t>
            </a:r>
          </a:p>
        </p:txBody>
      </p:sp>
      <p:sp>
        <p:nvSpPr>
          <p:cNvPr id="4" name="Slide Number Placeholder 3"/>
          <p:cNvSpPr>
            <a:spLocks noGrp="1"/>
          </p:cNvSpPr>
          <p:nvPr>
            <p:ph type="sldNum" sz="quarter" idx="5"/>
          </p:nvPr>
        </p:nvSpPr>
        <p:spPr/>
        <p:txBody>
          <a:bodyPr/>
          <a:lstStyle/>
          <a:p>
            <a:fld id="{96B2DE39-5570-894D-81AC-7457073AF4DA}" type="slidenum">
              <a:rPr lang="en-US" smtClean="0"/>
              <a:t>25</a:t>
            </a:fld>
            <a:endParaRPr lang="en-US"/>
          </a:p>
        </p:txBody>
      </p:sp>
    </p:spTree>
    <p:extLst>
      <p:ext uri="{BB962C8B-B14F-4D97-AF65-F5344CB8AC3E}">
        <p14:creationId xmlns:p14="http://schemas.microsoft.com/office/powerpoint/2010/main" val="267863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4/18/20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4/18/20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4/18/20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4/18/20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DB5CC6-C4F0-7C44-9346-1991FE70B26D}"/>
              </a:ext>
            </a:extLst>
          </p:cNvPr>
          <p:cNvSpPr>
            <a:spLocks noGrp="1"/>
          </p:cNvSpPr>
          <p:nvPr>
            <p:ph type="subTitle" idx="1"/>
          </p:nvPr>
        </p:nvSpPr>
        <p:spPr>
          <a:xfrm>
            <a:off x="1262729" y="5499895"/>
            <a:ext cx="9638443" cy="484633"/>
          </a:xfrm>
        </p:spPr>
        <p:txBody>
          <a:bodyPr>
            <a:normAutofit/>
          </a:bodyPr>
          <a:lstStyle/>
          <a:p>
            <a:endParaRPr lang="en-US"/>
          </a:p>
        </p:txBody>
      </p:sp>
      <p:sp>
        <p:nvSpPr>
          <p:cNvPr id="2" name="Title 1">
            <a:extLst>
              <a:ext uri="{FF2B5EF4-FFF2-40B4-BE49-F238E27FC236}">
                <a16:creationId xmlns:a16="http://schemas.microsoft.com/office/drawing/2014/main" id="{A1B2D911-2A60-D44E-B3B4-9D88BA9C197A}"/>
              </a:ext>
            </a:extLst>
          </p:cNvPr>
          <p:cNvSpPr>
            <a:spLocks noGrp="1"/>
          </p:cNvSpPr>
          <p:nvPr>
            <p:ph type="ctrTitle"/>
          </p:nvPr>
        </p:nvSpPr>
        <p:spPr>
          <a:xfrm>
            <a:off x="1262729" y="1289303"/>
            <a:ext cx="9638443" cy="3339303"/>
          </a:xfrm>
          <a:ln>
            <a:noFill/>
          </a:ln>
        </p:spPr>
        <p:txBody>
          <a:bodyPr>
            <a:normAutofit/>
          </a:bodyPr>
          <a:lstStyle/>
          <a:p>
            <a:r>
              <a:rPr lang="en-US" sz="5000" dirty="0"/>
              <a:t>Chapter 8: </a:t>
            </a:r>
            <a:br>
              <a:rPr lang="en-US" sz="5000" dirty="0"/>
            </a:br>
            <a:r>
              <a:rPr lang="en-US" sz="5000" dirty="0"/>
              <a:t>Criminal Offenses</a:t>
            </a:r>
          </a:p>
        </p:txBody>
      </p:sp>
    </p:spTree>
    <p:extLst>
      <p:ext uri="{BB962C8B-B14F-4D97-AF65-F5344CB8AC3E}">
        <p14:creationId xmlns:p14="http://schemas.microsoft.com/office/powerpoint/2010/main" val="1979064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9C7E-EEC1-6342-B98F-C3A3DB9DF389}"/>
              </a:ext>
            </a:extLst>
          </p:cNvPr>
          <p:cNvSpPr>
            <a:spLocks noGrp="1"/>
          </p:cNvSpPr>
          <p:nvPr>
            <p:ph type="title"/>
          </p:nvPr>
        </p:nvSpPr>
        <p:spPr/>
        <p:txBody>
          <a:bodyPr/>
          <a:lstStyle/>
          <a:p>
            <a:r>
              <a:rPr lang="en-US" dirty="0"/>
              <a:t>Historical tangent: </a:t>
            </a:r>
            <a:br>
              <a:rPr lang="en-US" dirty="0"/>
            </a:br>
            <a:r>
              <a:rPr lang="en-US" dirty="0"/>
              <a:t>faint hope clause</a:t>
            </a:r>
          </a:p>
        </p:txBody>
      </p:sp>
      <p:sp>
        <p:nvSpPr>
          <p:cNvPr id="3" name="Content Placeholder 2">
            <a:extLst>
              <a:ext uri="{FF2B5EF4-FFF2-40B4-BE49-F238E27FC236}">
                <a16:creationId xmlns:a16="http://schemas.microsoft.com/office/drawing/2014/main" id="{CD956681-445C-3647-8EB8-514AB82F7EDC}"/>
              </a:ext>
            </a:extLst>
          </p:cNvPr>
          <p:cNvSpPr>
            <a:spLocks noGrp="1"/>
          </p:cNvSpPr>
          <p:nvPr>
            <p:ph sz="half" idx="1"/>
          </p:nvPr>
        </p:nvSpPr>
        <p:spPr>
          <a:xfrm>
            <a:off x="448888" y="2394065"/>
            <a:ext cx="5647112" cy="4123113"/>
          </a:xfrm>
        </p:spPr>
        <p:txBody>
          <a:bodyPr>
            <a:noAutofit/>
          </a:bodyPr>
          <a:lstStyle/>
          <a:p>
            <a:r>
              <a:rPr lang="en-CA" b="1" dirty="0"/>
              <a:t>745.6</a:t>
            </a:r>
            <a:r>
              <a:rPr lang="en-CA" dirty="0"/>
              <a:t> </a:t>
            </a:r>
            <a:r>
              <a:rPr lang="en-CA" b="1" dirty="0"/>
              <a:t>(1)</a:t>
            </a:r>
            <a:r>
              <a:rPr lang="en-CA" dirty="0"/>
              <a:t> Subject to subsections (2) to (2.6), a person may apply, in writing, to the appropriate Chief Justice in the province in which their conviction took place for a reduction in the number of years of imprisonment without eligibility for parole if the person</a:t>
            </a:r>
          </a:p>
          <a:p>
            <a:pPr lvl="1"/>
            <a:r>
              <a:rPr lang="en-CA" sz="1800" b="1" dirty="0"/>
              <a:t>(a)</a:t>
            </a:r>
            <a:r>
              <a:rPr lang="en-CA" sz="1800" dirty="0"/>
              <a:t> has been convicted of murder or high treason;</a:t>
            </a:r>
          </a:p>
          <a:p>
            <a:pPr lvl="1"/>
            <a:r>
              <a:rPr lang="en-CA" sz="1800" b="1" dirty="0"/>
              <a:t>(a.1)</a:t>
            </a:r>
            <a:r>
              <a:rPr lang="en-CA" sz="1800" dirty="0"/>
              <a:t> committed the murder or high treason before the day on which this paragraph comes into force;</a:t>
            </a:r>
          </a:p>
          <a:p>
            <a:pPr lvl="1"/>
            <a:r>
              <a:rPr lang="en-CA" sz="1800" b="1" dirty="0"/>
              <a:t>(b)</a:t>
            </a:r>
            <a:r>
              <a:rPr lang="en-CA" sz="1800" dirty="0"/>
              <a:t> has been sentenced to imprisonment for life without eligibility for parole until more than fifteen years of their sentence has been served; and</a:t>
            </a:r>
          </a:p>
          <a:p>
            <a:pPr lvl="1"/>
            <a:r>
              <a:rPr lang="en-CA" sz="1800" b="1" dirty="0"/>
              <a:t>(c)</a:t>
            </a:r>
            <a:r>
              <a:rPr lang="en-CA" sz="1800" dirty="0"/>
              <a:t> has served at least fifteen years of their sentence.</a:t>
            </a:r>
          </a:p>
        </p:txBody>
      </p:sp>
      <p:sp>
        <p:nvSpPr>
          <p:cNvPr id="4" name="Content Placeholder 3">
            <a:extLst>
              <a:ext uri="{FF2B5EF4-FFF2-40B4-BE49-F238E27FC236}">
                <a16:creationId xmlns:a16="http://schemas.microsoft.com/office/drawing/2014/main" id="{C7D35C76-9DF8-4F49-B420-3E018EB000FA}"/>
              </a:ext>
            </a:extLst>
          </p:cNvPr>
          <p:cNvSpPr>
            <a:spLocks noGrp="1"/>
          </p:cNvSpPr>
          <p:nvPr>
            <p:ph sz="half" idx="2"/>
          </p:nvPr>
        </p:nvSpPr>
        <p:spPr>
          <a:xfrm>
            <a:off x="6338315" y="2510444"/>
            <a:ext cx="4634485" cy="3757352"/>
          </a:xfrm>
        </p:spPr>
        <p:txBody>
          <a:bodyPr>
            <a:normAutofit/>
          </a:bodyPr>
          <a:lstStyle/>
          <a:p>
            <a:r>
              <a:rPr lang="en-US" sz="2400" dirty="0"/>
              <a:t>When Canada abolished death penalty (1976), sentences were converted to life in prison</a:t>
            </a:r>
          </a:p>
          <a:p>
            <a:r>
              <a:rPr lang="en-US" sz="2400" dirty="0"/>
              <a:t>Could apply after 15 years </a:t>
            </a:r>
          </a:p>
          <a:p>
            <a:r>
              <a:rPr lang="en-US" sz="2400" dirty="0"/>
              <a:t>Rationale gave hope, reducing risk to prison guards</a:t>
            </a:r>
          </a:p>
          <a:p>
            <a:r>
              <a:rPr lang="en-US" sz="2400" dirty="0"/>
              <a:t>Amended in 1997, 2011</a:t>
            </a:r>
          </a:p>
        </p:txBody>
      </p:sp>
    </p:spTree>
    <p:extLst>
      <p:ext uri="{BB962C8B-B14F-4D97-AF65-F5344CB8AC3E}">
        <p14:creationId xmlns:p14="http://schemas.microsoft.com/office/powerpoint/2010/main" val="1759431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135D7-7749-7248-B873-B76DEDA0754F}"/>
              </a:ext>
            </a:extLst>
          </p:cNvPr>
          <p:cNvSpPr>
            <a:spLocks noGrp="1"/>
          </p:cNvSpPr>
          <p:nvPr>
            <p:ph type="title"/>
          </p:nvPr>
        </p:nvSpPr>
        <p:spPr>
          <a:xfrm>
            <a:off x="786799" y="1586484"/>
            <a:ext cx="3685032" cy="3685032"/>
          </a:xfrm>
          <a:prstGeom prst="ellipse">
            <a:avLst/>
          </a:prstGeom>
          <a:solidFill>
            <a:srgbClr val="000000"/>
          </a:solidFill>
          <a:ln>
            <a:noFill/>
          </a:ln>
        </p:spPr>
        <p:txBody>
          <a:bodyPr>
            <a:normAutofit/>
          </a:bodyPr>
          <a:lstStyle/>
          <a:p>
            <a:r>
              <a:rPr lang="en-US" sz="2300" dirty="0">
                <a:solidFill>
                  <a:srgbClr val="FFFFFF"/>
                </a:solidFill>
              </a:rPr>
              <a:t>infanticide</a:t>
            </a:r>
          </a:p>
        </p:txBody>
      </p:sp>
      <p:sp>
        <p:nvSpPr>
          <p:cNvPr id="5" name="Content Placeholder 4">
            <a:extLst>
              <a:ext uri="{FF2B5EF4-FFF2-40B4-BE49-F238E27FC236}">
                <a16:creationId xmlns:a16="http://schemas.microsoft.com/office/drawing/2014/main" id="{D16015A1-E3D4-A24E-9861-D07477E08273}"/>
              </a:ext>
            </a:extLst>
          </p:cNvPr>
          <p:cNvSpPr>
            <a:spLocks noGrp="1"/>
          </p:cNvSpPr>
          <p:nvPr>
            <p:ph idx="1"/>
          </p:nvPr>
        </p:nvSpPr>
        <p:spPr>
          <a:xfrm>
            <a:off x="5159099" y="1016924"/>
            <a:ext cx="5992605" cy="4398041"/>
          </a:xfrm>
        </p:spPr>
        <p:txBody>
          <a:bodyPr anchor="ctr">
            <a:normAutofit/>
          </a:bodyPr>
          <a:lstStyle/>
          <a:p>
            <a:r>
              <a:rPr lang="en-CA" b="1" dirty="0"/>
              <a:t>233</a:t>
            </a:r>
            <a:r>
              <a:rPr lang="en-CA" dirty="0"/>
              <a:t> A female person commits infanticide when by a wilful act or omission she causes the death of her newly-born child, if at the time of the act or omission she is not fully recovered from the effects of giving birth to the child and by reason thereof or of the effect of lactation consequent on the birth of the child her mind is then disturbed.</a:t>
            </a:r>
          </a:p>
          <a:p>
            <a:endParaRPr lang="en-CA" dirty="0">
              <a:solidFill>
                <a:srgbClr val="404040"/>
              </a:solidFill>
            </a:endParaRPr>
          </a:p>
          <a:p>
            <a:r>
              <a:rPr lang="en-CA" b="1" dirty="0">
                <a:solidFill>
                  <a:srgbClr val="404040"/>
                </a:solidFill>
              </a:rPr>
              <a:t>Conditions: </a:t>
            </a:r>
          </a:p>
          <a:p>
            <a:pPr lvl="1"/>
            <a:r>
              <a:rPr lang="en-CA" dirty="0">
                <a:solidFill>
                  <a:srgbClr val="404040"/>
                </a:solidFill>
              </a:rPr>
              <a:t>Natural mother, </a:t>
            </a:r>
          </a:p>
          <a:p>
            <a:pPr lvl="1"/>
            <a:r>
              <a:rPr lang="en-CA" dirty="0">
                <a:solidFill>
                  <a:srgbClr val="404040"/>
                </a:solidFill>
              </a:rPr>
              <a:t>victim is less than 12 months</a:t>
            </a:r>
          </a:p>
          <a:p>
            <a:pPr lvl="1"/>
            <a:r>
              <a:rPr lang="en-CA" dirty="0">
                <a:solidFill>
                  <a:srgbClr val="404040"/>
                </a:solidFill>
              </a:rPr>
              <a:t>must have been suffering from post-partem depression </a:t>
            </a:r>
          </a:p>
          <a:p>
            <a:r>
              <a:rPr lang="en-CA" b="1" dirty="0">
                <a:solidFill>
                  <a:srgbClr val="404040"/>
                </a:solidFill>
              </a:rPr>
              <a:t>Maximum penalty is 5 years imprisonment</a:t>
            </a:r>
            <a:endParaRPr lang="en-US" b="1" dirty="0">
              <a:solidFill>
                <a:srgbClr val="404040"/>
              </a:solidFill>
            </a:endParaRPr>
          </a:p>
        </p:txBody>
      </p:sp>
    </p:spTree>
    <p:extLst>
      <p:ext uri="{BB962C8B-B14F-4D97-AF65-F5344CB8AC3E}">
        <p14:creationId xmlns:p14="http://schemas.microsoft.com/office/powerpoint/2010/main" val="166735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4EBF-C5A3-8841-891E-67A94489FA3D}"/>
              </a:ext>
            </a:extLst>
          </p:cNvPr>
          <p:cNvSpPr>
            <a:spLocks noGrp="1"/>
          </p:cNvSpPr>
          <p:nvPr>
            <p:ph type="title"/>
          </p:nvPr>
        </p:nvSpPr>
        <p:spPr/>
        <p:txBody>
          <a:bodyPr/>
          <a:lstStyle/>
          <a:p>
            <a:r>
              <a:rPr lang="en-US" dirty="0"/>
              <a:t>Case Study: R v Leung</a:t>
            </a:r>
          </a:p>
        </p:txBody>
      </p:sp>
      <p:sp>
        <p:nvSpPr>
          <p:cNvPr id="3" name="Content Placeholder 2">
            <a:extLst>
              <a:ext uri="{FF2B5EF4-FFF2-40B4-BE49-F238E27FC236}">
                <a16:creationId xmlns:a16="http://schemas.microsoft.com/office/drawing/2014/main" id="{E6488EB0-9B45-F24E-BCE6-F092491B9BE0}"/>
              </a:ext>
            </a:extLst>
          </p:cNvPr>
          <p:cNvSpPr>
            <a:spLocks noGrp="1"/>
          </p:cNvSpPr>
          <p:nvPr>
            <p:ph idx="1"/>
          </p:nvPr>
        </p:nvSpPr>
        <p:spPr/>
        <p:txBody>
          <a:bodyPr>
            <a:normAutofit/>
          </a:bodyPr>
          <a:lstStyle/>
          <a:p>
            <a:r>
              <a:rPr lang="en-US" sz="3200" dirty="0"/>
              <a:t>Do you think the punishment is fair?</a:t>
            </a:r>
          </a:p>
          <a:p>
            <a:r>
              <a:rPr lang="en-US" sz="3200" dirty="0"/>
              <a:t>Do you think the statue needs updating? </a:t>
            </a:r>
          </a:p>
          <a:p>
            <a:r>
              <a:rPr lang="en-US" sz="3200" dirty="0"/>
              <a:t>What other factors need to be considered?</a:t>
            </a:r>
          </a:p>
        </p:txBody>
      </p:sp>
    </p:spTree>
    <p:extLst>
      <p:ext uri="{BB962C8B-B14F-4D97-AF65-F5344CB8AC3E}">
        <p14:creationId xmlns:p14="http://schemas.microsoft.com/office/powerpoint/2010/main" val="2302482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B5BAA1-2F93-0941-B3D9-140F9F4982B2}"/>
              </a:ext>
            </a:extLst>
          </p:cNvPr>
          <p:cNvSpPr>
            <a:spLocks noGrp="1"/>
          </p:cNvSpPr>
          <p:nvPr>
            <p:ph type="title"/>
          </p:nvPr>
        </p:nvSpPr>
        <p:spPr>
          <a:xfrm>
            <a:off x="786799" y="1586484"/>
            <a:ext cx="3685032" cy="3685032"/>
          </a:xfrm>
          <a:prstGeom prst="ellipse">
            <a:avLst/>
          </a:prstGeom>
          <a:solidFill>
            <a:srgbClr val="000000"/>
          </a:solidFill>
          <a:ln>
            <a:noFill/>
          </a:ln>
        </p:spPr>
        <p:txBody>
          <a:bodyPr>
            <a:normAutofit/>
          </a:bodyPr>
          <a:lstStyle/>
          <a:p>
            <a:r>
              <a:rPr lang="en-US" sz="1900">
                <a:solidFill>
                  <a:srgbClr val="FFFFFF"/>
                </a:solidFill>
              </a:rPr>
              <a:t>Manslaughter</a:t>
            </a:r>
          </a:p>
        </p:txBody>
      </p:sp>
      <p:sp>
        <p:nvSpPr>
          <p:cNvPr id="3" name="Content Placeholder 2">
            <a:extLst>
              <a:ext uri="{FF2B5EF4-FFF2-40B4-BE49-F238E27FC236}">
                <a16:creationId xmlns:a16="http://schemas.microsoft.com/office/drawing/2014/main" id="{6A25F246-9056-8A45-8E11-5A8CB6A94F86}"/>
              </a:ext>
            </a:extLst>
          </p:cNvPr>
          <p:cNvSpPr>
            <a:spLocks noGrp="1"/>
          </p:cNvSpPr>
          <p:nvPr>
            <p:ph idx="1"/>
          </p:nvPr>
        </p:nvSpPr>
        <p:spPr>
          <a:xfrm>
            <a:off x="5159099" y="1283546"/>
            <a:ext cx="5715917" cy="3914063"/>
          </a:xfrm>
        </p:spPr>
        <p:txBody>
          <a:bodyPr anchor="ctr">
            <a:normAutofit/>
          </a:bodyPr>
          <a:lstStyle/>
          <a:p>
            <a:r>
              <a:rPr lang="en-CA" sz="2000" b="1" dirty="0"/>
              <a:t>234</a:t>
            </a:r>
            <a:r>
              <a:rPr lang="en-CA" sz="2000" dirty="0"/>
              <a:t> Culpable homicide that is not murder or infanticide is manslaughter.</a:t>
            </a:r>
          </a:p>
          <a:p>
            <a:r>
              <a:rPr lang="en-US" sz="2000" dirty="0">
                <a:solidFill>
                  <a:srgbClr val="404040"/>
                </a:solidFill>
              </a:rPr>
              <a:t>Actus Reus: killing someone through an unlawful act, even if unintentional</a:t>
            </a:r>
          </a:p>
          <a:p>
            <a:r>
              <a:rPr lang="en-US" sz="2000" dirty="0" err="1">
                <a:solidFill>
                  <a:srgbClr val="404040"/>
                </a:solidFill>
              </a:rPr>
              <a:t>Mens</a:t>
            </a:r>
            <a:r>
              <a:rPr lang="en-US" sz="2000" dirty="0">
                <a:solidFill>
                  <a:srgbClr val="404040"/>
                </a:solidFill>
              </a:rPr>
              <a:t> Rea:  any reasonable person could </a:t>
            </a:r>
            <a:r>
              <a:rPr lang="en-US" sz="2000" dirty="0" err="1">
                <a:solidFill>
                  <a:srgbClr val="404040"/>
                </a:solidFill>
              </a:rPr>
              <a:t>forsee</a:t>
            </a:r>
            <a:r>
              <a:rPr lang="en-US" sz="2000" dirty="0">
                <a:solidFill>
                  <a:srgbClr val="404040"/>
                </a:solidFill>
              </a:rPr>
              <a:t> that the wrongful act would pose a risk of bodily harm</a:t>
            </a:r>
          </a:p>
          <a:p>
            <a:r>
              <a:rPr lang="en-US" sz="2000" dirty="0">
                <a:solidFill>
                  <a:srgbClr val="404040"/>
                </a:solidFill>
              </a:rPr>
              <a:t>Can be used in cases of criminal negligence</a:t>
            </a:r>
          </a:p>
          <a:p>
            <a:r>
              <a:rPr lang="en-US" sz="2000" dirty="0">
                <a:solidFill>
                  <a:srgbClr val="404040"/>
                </a:solidFill>
              </a:rPr>
              <a:t>Murder can be reduced if able to prove </a:t>
            </a:r>
            <a:r>
              <a:rPr lang="en-US" sz="2000" b="1" dirty="0">
                <a:solidFill>
                  <a:srgbClr val="404040"/>
                </a:solidFill>
              </a:rPr>
              <a:t>provocation </a:t>
            </a:r>
            <a:r>
              <a:rPr lang="en-US" sz="2000" dirty="0">
                <a:solidFill>
                  <a:srgbClr val="404040"/>
                </a:solidFill>
              </a:rPr>
              <a:t>(lose self-control) key: no cooling-off</a:t>
            </a:r>
            <a:endParaRPr lang="en-CA" sz="2000" dirty="0">
              <a:solidFill>
                <a:srgbClr val="404040"/>
              </a:solidFill>
            </a:endParaRPr>
          </a:p>
        </p:txBody>
      </p:sp>
    </p:spTree>
    <p:extLst>
      <p:ext uri="{BB962C8B-B14F-4D97-AF65-F5344CB8AC3E}">
        <p14:creationId xmlns:p14="http://schemas.microsoft.com/office/powerpoint/2010/main" val="4063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B5BAA1-2F93-0941-B3D9-140F9F4982B2}"/>
              </a:ext>
            </a:extLst>
          </p:cNvPr>
          <p:cNvSpPr>
            <a:spLocks noGrp="1"/>
          </p:cNvSpPr>
          <p:nvPr>
            <p:ph type="title"/>
          </p:nvPr>
        </p:nvSpPr>
        <p:spPr>
          <a:xfrm>
            <a:off x="786799" y="1586484"/>
            <a:ext cx="3685032" cy="3685032"/>
          </a:xfrm>
          <a:prstGeom prst="ellipse">
            <a:avLst/>
          </a:prstGeom>
          <a:solidFill>
            <a:srgbClr val="000000"/>
          </a:solidFill>
          <a:ln>
            <a:noFill/>
          </a:ln>
        </p:spPr>
        <p:txBody>
          <a:bodyPr>
            <a:normAutofit/>
          </a:bodyPr>
          <a:lstStyle/>
          <a:p>
            <a:r>
              <a:rPr lang="en-US" sz="1900" dirty="0">
                <a:solidFill>
                  <a:srgbClr val="FFFFFF"/>
                </a:solidFill>
              </a:rPr>
              <a:t>Assault</a:t>
            </a:r>
          </a:p>
        </p:txBody>
      </p:sp>
      <p:sp>
        <p:nvSpPr>
          <p:cNvPr id="3" name="Content Placeholder 2">
            <a:extLst>
              <a:ext uri="{FF2B5EF4-FFF2-40B4-BE49-F238E27FC236}">
                <a16:creationId xmlns:a16="http://schemas.microsoft.com/office/drawing/2014/main" id="{6A25F246-9056-8A45-8E11-5A8CB6A94F86}"/>
              </a:ext>
            </a:extLst>
          </p:cNvPr>
          <p:cNvSpPr>
            <a:spLocks noGrp="1"/>
          </p:cNvSpPr>
          <p:nvPr>
            <p:ph idx="1"/>
          </p:nvPr>
        </p:nvSpPr>
        <p:spPr>
          <a:xfrm>
            <a:off x="5159099" y="1283546"/>
            <a:ext cx="5992605" cy="3914063"/>
          </a:xfrm>
        </p:spPr>
        <p:txBody>
          <a:bodyPr anchor="ctr">
            <a:normAutofit fontScale="92500"/>
          </a:bodyPr>
          <a:lstStyle/>
          <a:p>
            <a:r>
              <a:rPr lang="en-CA" sz="2000" b="1" dirty="0"/>
              <a:t>Most common violent crime (82% of all reported)</a:t>
            </a:r>
          </a:p>
          <a:p>
            <a:pPr marL="0" indent="0">
              <a:buNone/>
            </a:pPr>
            <a:r>
              <a:rPr lang="en-CA" sz="2000" dirty="0"/>
              <a:t>Intentionally applying force, attempting or threatening, accosting, impeding, begging while carrying a weapon</a:t>
            </a:r>
          </a:p>
          <a:p>
            <a:r>
              <a:rPr lang="en-CA" sz="2000" b="1" dirty="0">
                <a:solidFill>
                  <a:srgbClr val="404040"/>
                </a:solidFill>
              </a:rPr>
              <a:t>Level 1:</a:t>
            </a:r>
          </a:p>
          <a:p>
            <a:pPr lvl="1"/>
            <a:r>
              <a:rPr lang="en-CA" sz="1800" dirty="0">
                <a:solidFill>
                  <a:srgbClr val="404040"/>
                </a:solidFill>
              </a:rPr>
              <a:t>Hybrid: max 5 years</a:t>
            </a:r>
          </a:p>
          <a:p>
            <a:r>
              <a:rPr lang="en-CA" sz="2000" b="1" dirty="0">
                <a:solidFill>
                  <a:srgbClr val="404040"/>
                </a:solidFill>
              </a:rPr>
              <a:t>Level 2: with a weapon or causing bodily harm</a:t>
            </a:r>
          </a:p>
          <a:p>
            <a:pPr lvl="1"/>
            <a:r>
              <a:rPr lang="en-CA" sz="1800" dirty="0">
                <a:solidFill>
                  <a:srgbClr val="404040"/>
                </a:solidFill>
              </a:rPr>
              <a:t>Hybrid: max 10 years</a:t>
            </a:r>
          </a:p>
          <a:p>
            <a:r>
              <a:rPr lang="en-CA" sz="2000" b="1" dirty="0">
                <a:solidFill>
                  <a:srgbClr val="404040"/>
                </a:solidFill>
              </a:rPr>
              <a:t>Level 3: aggravated assault</a:t>
            </a:r>
          </a:p>
          <a:p>
            <a:pPr lvl="1"/>
            <a:r>
              <a:rPr lang="en-CA" sz="1800" dirty="0">
                <a:solidFill>
                  <a:srgbClr val="404040"/>
                </a:solidFill>
              </a:rPr>
              <a:t>Wounding, maiming, disfiguring, or endangering life</a:t>
            </a:r>
          </a:p>
          <a:p>
            <a:pPr lvl="1"/>
            <a:r>
              <a:rPr lang="en-CA" sz="1800" dirty="0">
                <a:solidFill>
                  <a:srgbClr val="404040"/>
                </a:solidFill>
              </a:rPr>
              <a:t>Indictable:  max 14 years</a:t>
            </a:r>
          </a:p>
        </p:txBody>
      </p:sp>
    </p:spTree>
    <p:extLst>
      <p:ext uri="{BB962C8B-B14F-4D97-AF65-F5344CB8AC3E}">
        <p14:creationId xmlns:p14="http://schemas.microsoft.com/office/powerpoint/2010/main" val="420619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B5BAA1-2F93-0941-B3D9-140F9F4982B2}"/>
              </a:ext>
            </a:extLst>
          </p:cNvPr>
          <p:cNvSpPr>
            <a:spLocks noGrp="1"/>
          </p:cNvSpPr>
          <p:nvPr>
            <p:ph type="title"/>
          </p:nvPr>
        </p:nvSpPr>
        <p:spPr>
          <a:xfrm>
            <a:off x="786799" y="1586484"/>
            <a:ext cx="3685032" cy="3685032"/>
          </a:xfrm>
          <a:prstGeom prst="ellipse">
            <a:avLst/>
          </a:prstGeom>
          <a:solidFill>
            <a:srgbClr val="000000"/>
          </a:solidFill>
          <a:ln>
            <a:noFill/>
          </a:ln>
        </p:spPr>
        <p:txBody>
          <a:bodyPr>
            <a:normAutofit/>
          </a:bodyPr>
          <a:lstStyle/>
          <a:p>
            <a:r>
              <a:rPr lang="en-US" sz="1900" dirty="0">
                <a:solidFill>
                  <a:srgbClr val="FFFFFF"/>
                </a:solidFill>
              </a:rPr>
              <a:t>Sexual</a:t>
            </a:r>
            <a:br>
              <a:rPr lang="en-US" sz="1900" dirty="0">
                <a:solidFill>
                  <a:srgbClr val="FFFFFF"/>
                </a:solidFill>
              </a:rPr>
            </a:br>
            <a:r>
              <a:rPr lang="en-US" sz="1900" dirty="0">
                <a:solidFill>
                  <a:srgbClr val="FFFFFF"/>
                </a:solidFill>
              </a:rPr>
              <a:t>Assault</a:t>
            </a:r>
          </a:p>
        </p:txBody>
      </p:sp>
      <p:sp>
        <p:nvSpPr>
          <p:cNvPr id="3" name="Content Placeholder 2">
            <a:extLst>
              <a:ext uri="{FF2B5EF4-FFF2-40B4-BE49-F238E27FC236}">
                <a16:creationId xmlns:a16="http://schemas.microsoft.com/office/drawing/2014/main" id="{6A25F246-9056-8A45-8E11-5A8CB6A94F86}"/>
              </a:ext>
            </a:extLst>
          </p:cNvPr>
          <p:cNvSpPr>
            <a:spLocks noGrp="1"/>
          </p:cNvSpPr>
          <p:nvPr>
            <p:ph idx="1"/>
          </p:nvPr>
        </p:nvSpPr>
        <p:spPr>
          <a:xfrm>
            <a:off x="4802473" y="1283546"/>
            <a:ext cx="6349231" cy="4131419"/>
          </a:xfrm>
        </p:spPr>
        <p:txBody>
          <a:bodyPr anchor="ctr">
            <a:normAutofit fontScale="92500" lnSpcReduction="10000"/>
          </a:bodyPr>
          <a:lstStyle/>
          <a:p>
            <a:r>
              <a:rPr lang="en-CA" sz="2000" b="1" dirty="0"/>
              <a:t>Originally, rape or indecent assault– change to recognize bodily harm, spouses can be charged, and victims can be any gender</a:t>
            </a:r>
          </a:p>
          <a:p>
            <a:pPr marL="0" indent="0">
              <a:buNone/>
            </a:pPr>
            <a:r>
              <a:rPr lang="en-CA" sz="2000" dirty="0"/>
              <a:t>Touching of a sexual nature that is not invited or consensual</a:t>
            </a:r>
          </a:p>
          <a:p>
            <a:r>
              <a:rPr lang="en-CA" sz="2000" b="1" dirty="0">
                <a:solidFill>
                  <a:srgbClr val="404040"/>
                </a:solidFill>
              </a:rPr>
              <a:t>Level 1: violates victims sexual integrity (97%)</a:t>
            </a:r>
          </a:p>
          <a:p>
            <a:pPr lvl="1"/>
            <a:r>
              <a:rPr lang="en-CA" sz="1800" dirty="0">
                <a:solidFill>
                  <a:srgbClr val="404040"/>
                </a:solidFill>
              </a:rPr>
              <a:t>Hybrid: max 10 years</a:t>
            </a:r>
          </a:p>
          <a:p>
            <a:r>
              <a:rPr lang="en-CA" sz="2000" b="1" dirty="0">
                <a:solidFill>
                  <a:srgbClr val="404040"/>
                </a:solidFill>
              </a:rPr>
              <a:t>Level 2: with a weapon, threats to 3</a:t>
            </a:r>
            <a:r>
              <a:rPr lang="en-CA" sz="2000" b="1" baseline="30000" dirty="0">
                <a:solidFill>
                  <a:srgbClr val="404040"/>
                </a:solidFill>
              </a:rPr>
              <a:t>rd</a:t>
            </a:r>
            <a:r>
              <a:rPr lang="en-CA" sz="2000" b="1" dirty="0">
                <a:solidFill>
                  <a:srgbClr val="404040"/>
                </a:solidFill>
              </a:rPr>
              <a:t> party, or causing bodily harm</a:t>
            </a:r>
          </a:p>
          <a:p>
            <a:pPr lvl="1"/>
            <a:r>
              <a:rPr lang="en-CA" sz="1800" dirty="0">
                <a:solidFill>
                  <a:srgbClr val="404040"/>
                </a:solidFill>
              </a:rPr>
              <a:t>Hybrid: max 14 years</a:t>
            </a:r>
          </a:p>
          <a:p>
            <a:r>
              <a:rPr lang="en-CA" sz="2000" b="1" dirty="0">
                <a:solidFill>
                  <a:srgbClr val="404040"/>
                </a:solidFill>
              </a:rPr>
              <a:t>Level 3: aggravated sexual assault</a:t>
            </a:r>
          </a:p>
          <a:p>
            <a:pPr lvl="1"/>
            <a:r>
              <a:rPr lang="en-CA" sz="1800" dirty="0">
                <a:solidFill>
                  <a:srgbClr val="404040"/>
                </a:solidFill>
              </a:rPr>
              <a:t>Wounding, maiming, disfiguring, or endangering life of a victim</a:t>
            </a:r>
          </a:p>
          <a:p>
            <a:pPr lvl="1"/>
            <a:r>
              <a:rPr lang="en-CA" sz="1800" dirty="0">
                <a:solidFill>
                  <a:srgbClr val="404040"/>
                </a:solidFill>
              </a:rPr>
              <a:t>Indictable:  max life imprisonment</a:t>
            </a:r>
          </a:p>
        </p:txBody>
      </p:sp>
    </p:spTree>
    <p:extLst>
      <p:ext uri="{BB962C8B-B14F-4D97-AF65-F5344CB8AC3E}">
        <p14:creationId xmlns:p14="http://schemas.microsoft.com/office/powerpoint/2010/main" val="1105065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13B8-D3AE-FB49-95FF-10FC09863404}"/>
              </a:ext>
            </a:extLst>
          </p:cNvPr>
          <p:cNvSpPr>
            <a:spLocks noGrp="1"/>
          </p:cNvSpPr>
          <p:nvPr>
            <p:ph type="title"/>
          </p:nvPr>
        </p:nvSpPr>
        <p:spPr/>
        <p:txBody>
          <a:bodyPr/>
          <a:lstStyle/>
          <a:p>
            <a:r>
              <a:rPr lang="en-US" dirty="0"/>
              <a:t>Consent as a valid </a:t>
            </a:r>
            <a:r>
              <a:rPr lang="en-US" dirty="0" err="1"/>
              <a:t>defence</a:t>
            </a:r>
            <a:r>
              <a:rPr lang="en-US" dirty="0"/>
              <a:t>?</a:t>
            </a:r>
          </a:p>
        </p:txBody>
      </p:sp>
      <p:sp>
        <p:nvSpPr>
          <p:cNvPr id="3" name="Content Placeholder 2">
            <a:extLst>
              <a:ext uri="{FF2B5EF4-FFF2-40B4-BE49-F238E27FC236}">
                <a16:creationId xmlns:a16="http://schemas.microsoft.com/office/drawing/2014/main" id="{1D407877-09EB-E849-A35B-D6CA8F2D2408}"/>
              </a:ext>
            </a:extLst>
          </p:cNvPr>
          <p:cNvSpPr>
            <a:spLocks noGrp="1"/>
          </p:cNvSpPr>
          <p:nvPr>
            <p:ph idx="1"/>
          </p:nvPr>
        </p:nvSpPr>
        <p:spPr/>
        <p:txBody>
          <a:bodyPr>
            <a:normAutofit lnSpcReduction="10000"/>
          </a:bodyPr>
          <a:lstStyle/>
          <a:p>
            <a:r>
              <a:rPr lang="en-US" sz="2400" dirty="0"/>
              <a:t>It is permissible if the accused had an honest and reasonable misunderstanding, even if mistaken, except:</a:t>
            </a:r>
          </a:p>
          <a:p>
            <a:pPr lvl="1"/>
            <a:r>
              <a:rPr lang="en-US" sz="2200" dirty="0"/>
              <a:t>When a victim says no by words or conduct</a:t>
            </a:r>
          </a:p>
          <a:p>
            <a:pPr lvl="1"/>
            <a:r>
              <a:rPr lang="en-US" sz="2200" dirty="0"/>
              <a:t>When the accused is intoxicated</a:t>
            </a:r>
          </a:p>
          <a:p>
            <a:pPr lvl="1"/>
            <a:r>
              <a:rPr lang="en-US" sz="2200" dirty="0"/>
              <a:t>When the accused was reckless or deliberately blind to the victim’s responses, or failed to take reasonable steps to </a:t>
            </a:r>
            <a:r>
              <a:rPr lang="en-US" sz="2200" dirty="0" err="1"/>
              <a:t>confim</a:t>
            </a:r>
            <a:r>
              <a:rPr lang="en-US" sz="2200" dirty="0"/>
              <a:t> consent</a:t>
            </a:r>
          </a:p>
          <a:p>
            <a:pPr marL="228600" lvl="1" indent="0">
              <a:buNone/>
            </a:pPr>
            <a:r>
              <a:rPr lang="en-US" sz="2200" b="1" dirty="0"/>
              <a:t>More details: Case study page 233</a:t>
            </a:r>
          </a:p>
        </p:txBody>
      </p:sp>
    </p:spTree>
    <p:extLst>
      <p:ext uri="{BB962C8B-B14F-4D97-AF65-F5344CB8AC3E}">
        <p14:creationId xmlns:p14="http://schemas.microsoft.com/office/powerpoint/2010/main" val="3655569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21FDBA-03A3-B64B-BEFE-8482B002ADF3}"/>
              </a:ext>
            </a:extLst>
          </p:cNvPr>
          <p:cNvPicPr>
            <a:picLocks noGrp="1" noChangeAspect="1"/>
          </p:cNvPicPr>
          <p:nvPr>
            <p:ph idx="1"/>
          </p:nvPr>
        </p:nvPicPr>
        <p:blipFill>
          <a:blip r:embed="rId2"/>
          <a:stretch>
            <a:fillRect/>
          </a:stretch>
        </p:blipFill>
        <p:spPr>
          <a:xfrm>
            <a:off x="0" y="16311"/>
            <a:ext cx="12192000" cy="20052045"/>
          </a:xfrm>
        </p:spPr>
      </p:pic>
    </p:spTree>
    <p:extLst>
      <p:ext uri="{BB962C8B-B14F-4D97-AF65-F5344CB8AC3E}">
        <p14:creationId xmlns:p14="http://schemas.microsoft.com/office/powerpoint/2010/main" val="4095458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21FDBA-03A3-B64B-BEFE-8482B002ADF3}"/>
              </a:ext>
            </a:extLst>
          </p:cNvPr>
          <p:cNvPicPr>
            <a:picLocks noGrp="1" noChangeAspect="1"/>
          </p:cNvPicPr>
          <p:nvPr>
            <p:ph idx="1"/>
          </p:nvPr>
        </p:nvPicPr>
        <p:blipFill>
          <a:blip r:embed="rId2"/>
          <a:stretch>
            <a:fillRect/>
          </a:stretch>
        </p:blipFill>
        <p:spPr>
          <a:xfrm>
            <a:off x="0" y="-381895"/>
            <a:ext cx="12192000" cy="20052045"/>
          </a:xfrm>
        </p:spPr>
      </p:pic>
      <p:pic>
        <p:nvPicPr>
          <p:cNvPr id="3" name="Content Placeholder 4">
            <a:extLst>
              <a:ext uri="{FF2B5EF4-FFF2-40B4-BE49-F238E27FC236}">
                <a16:creationId xmlns:a16="http://schemas.microsoft.com/office/drawing/2014/main" id="{B1FE8CD3-7B22-D442-B5D9-4574CDD117A4}"/>
              </a:ext>
            </a:extLst>
          </p:cNvPr>
          <p:cNvPicPr>
            <a:picLocks noChangeAspect="1"/>
          </p:cNvPicPr>
          <p:nvPr/>
        </p:nvPicPr>
        <p:blipFill>
          <a:blip r:embed="rId2"/>
          <a:stretch>
            <a:fillRect/>
          </a:stretch>
        </p:blipFill>
        <p:spPr>
          <a:xfrm>
            <a:off x="0" y="-3464308"/>
            <a:ext cx="12192000" cy="20052045"/>
          </a:xfrm>
          <a:prstGeom prst="rect">
            <a:avLst/>
          </a:prstGeom>
        </p:spPr>
      </p:pic>
      <p:pic>
        <p:nvPicPr>
          <p:cNvPr id="4" name="Content Placeholder 4">
            <a:extLst>
              <a:ext uri="{FF2B5EF4-FFF2-40B4-BE49-F238E27FC236}">
                <a16:creationId xmlns:a16="http://schemas.microsoft.com/office/drawing/2014/main" id="{E8C3A8EA-3B44-2949-BBC6-0972CAB9459B}"/>
              </a:ext>
            </a:extLst>
          </p:cNvPr>
          <p:cNvPicPr>
            <a:picLocks noChangeAspect="1"/>
          </p:cNvPicPr>
          <p:nvPr/>
        </p:nvPicPr>
        <p:blipFill>
          <a:blip r:embed="rId2"/>
          <a:stretch>
            <a:fillRect/>
          </a:stretch>
        </p:blipFill>
        <p:spPr>
          <a:xfrm>
            <a:off x="0" y="-6369740"/>
            <a:ext cx="12192000" cy="20052045"/>
          </a:xfrm>
          <a:prstGeom prst="rect">
            <a:avLst/>
          </a:prstGeom>
        </p:spPr>
      </p:pic>
      <p:pic>
        <p:nvPicPr>
          <p:cNvPr id="6" name="Content Placeholder 4">
            <a:extLst>
              <a:ext uri="{FF2B5EF4-FFF2-40B4-BE49-F238E27FC236}">
                <a16:creationId xmlns:a16="http://schemas.microsoft.com/office/drawing/2014/main" id="{ED7D54DA-415E-4C47-A7EB-E27C550FFCBC}"/>
              </a:ext>
            </a:extLst>
          </p:cNvPr>
          <p:cNvPicPr>
            <a:picLocks noChangeAspect="1"/>
          </p:cNvPicPr>
          <p:nvPr/>
        </p:nvPicPr>
        <p:blipFill>
          <a:blip r:embed="rId2"/>
          <a:stretch>
            <a:fillRect/>
          </a:stretch>
        </p:blipFill>
        <p:spPr>
          <a:xfrm>
            <a:off x="0" y="-7018669"/>
            <a:ext cx="12192000" cy="20052045"/>
          </a:xfrm>
          <a:prstGeom prst="rect">
            <a:avLst/>
          </a:prstGeom>
        </p:spPr>
      </p:pic>
      <p:pic>
        <p:nvPicPr>
          <p:cNvPr id="7" name="Content Placeholder 4">
            <a:extLst>
              <a:ext uri="{FF2B5EF4-FFF2-40B4-BE49-F238E27FC236}">
                <a16:creationId xmlns:a16="http://schemas.microsoft.com/office/drawing/2014/main" id="{175154DF-EAE3-F447-8D93-1997EB447584}"/>
              </a:ext>
            </a:extLst>
          </p:cNvPr>
          <p:cNvPicPr>
            <a:picLocks noChangeAspect="1"/>
          </p:cNvPicPr>
          <p:nvPr/>
        </p:nvPicPr>
        <p:blipFill>
          <a:blip r:embed="rId2"/>
          <a:stretch>
            <a:fillRect/>
          </a:stretch>
        </p:blipFill>
        <p:spPr>
          <a:xfrm>
            <a:off x="0" y="-7269392"/>
            <a:ext cx="12192000" cy="20052045"/>
          </a:xfrm>
          <a:prstGeom prst="rect">
            <a:avLst/>
          </a:prstGeom>
        </p:spPr>
      </p:pic>
      <p:pic>
        <p:nvPicPr>
          <p:cNvPr id="8" name="Content Placeholder 4">
            <a:extLst>
              <a:ext uri="{FF2B5EF4-FFF2-40B4-BE49-F238E27FC236}">
                <a16:creationId xmlns:a16="http://schemas.microsoft.com/office/drawing/2014/main" id="{06DE877E-F993-D24E-A8A2-8C4D94018D86}"/>
              </a:ext>
            </a:extLst>
          </p:cNvPr>
          <p:cNvPicPr>
            <a:picLocks noChangeAspect="1"/>
          </p:cNvPicPr>
          <p:nvPr/>
        </p:nvPicPr>
        <p:blipFill>
          <a:blip r:embed="rId2"/>
          <a:stretch>
            <a:fillRect/>
          </a:stretch>
        </p:blipFill>
        <p:spPr>
          <a:xfrm>
            <a:off x="0" y="-10943828"/>
            <a:ext cx="12192000" cy="20052045"/>
          </a:xfrm>
          <a:prstGeom prst="rect">
            <a:avLst/>
          </a:prstGeom>
        </p:spPr>
      </p:pic>
    </p:spTree>
    <p:extLst>
      <p:ext uri="{BB962C8B-B14F-4D97-AF65-F5344CB8AC3E}">
        <p14:creationId xmlns:p14="http://schemas.microsoft.com/office/powerpoint/2010/main" val="37583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1332E-45C4-CE40-89AF-B5BB7D04A1FA}"/>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rPr>
              <a:t>Motor vehicle offences</a:t>
            </a:r>
          </a:p>
        </p:txBody>
      </p:sp>
      <p:sp>
        <p:nvSpPr>
          <p:cNvPr id="3" name="Content Placeholder 2">
            <a:extLst>
              <a:ext uri="{FF2B5EF4-FFF2-40B4-BE49-F238E27FC236}">
                <a16:creationId xmlns:a16="http://schemas.microsoft.com/office/drawing/2014/main" id="{4411B066-3183-A74D-AB7D-CF0B52132E2A}"/>
              </a:ext>
            </a:extLst>
          </p:cNvPr>
          <p:cNvSpPr>
            <a:spLocks noGrp="1"/>
          </p:cNvSpPr>
          <p:nvPr>
            <p:ph idx="1"/>
          </p:nvPr>
        </p:nvSpPr>
        <p:spPr>
          <a:xfrm>
            <a:off x="5232804" y="865369"/>
            <a:ext cx="6197195" cy="4053840"/>
          </a:xfrm>
        </p:spPr>
        <p:txBody>
          <a:bodyPr anchor="ctr">
            <a:noAutofit/>
          </a:bodyPr>
          <a:lstStyle/>
          <a:p>
            <a:r>
              <a:rPr lang="en-US" sz="2400" b="1" dirty="0"/>
              <a:t>Dangerous Operation of a Motor Vehicle</a:t>
            </a:r>
          </a:p>
          <a:p>
            <a:pPr lvl="1"/>
            <a:r>
              <a:rPr lang="en-CA" sz="2400" b="1" dirty="0"/>
              <a:t>320.13</a:t>
            </a:r>
            <a:r>
              <a:rPr lang="en-CA" sz="2400" dirty="0"/>
              <a:t> </a:t>
            </a:r>
            <a:r>
              <a:rPr lang="en-CA" sz="2400" b="1" dirty="0"/>
              <a:t>(1)</a:t>
            </a:r>
            <a:r>
              <a:rPr lang="en-CA" sz="2400" dirty="0"/>
              <a:t> Everyone commits an offence who operates a conveyance in a manner that, having regard to all of the circumstances, is dangerous to the public.</a:t>
            </a:r>
          </a:p>
          <a:p>
            <a:pPr marL="228600" lvl="1" indent="0">
              <a:buNone/>
            </a:pPr>
            <a:endParaRPr lang="en-US" sz="2400" dirty="0"/>
          </a:p>
          <a:p>
            <a:r>
              <a:rPr lang="en-US" sz="2400" b="1" dirty="0"/>
              <a:t>Failure to stop at the scene of a crime (Sec 252(2))</a:t>
            </a:r>
          </a:p>
          <a:p>
            <a:r>
              <a:rPr lang="en-US" sz="2400" b="1" dirty="0"/>
              <a:t>Impaired Driving (Sec 253-5)</a:t>
            </a:r>
          </a:p>
          <a:p>
            <a:pPr lvl="1"/>
            <a:r>
              <a:rPr lang="en-US" sz="2400" dirty="0"/>
              <a:t>Repealed Bill C-46, June 2018</a:t>
            </a:r>
          </a:p>
          <a:p>
            <a:pPr lvl="1"/>
            <a:r>
              <a:rPr lang="en-US" sz="2400" dirty="0"/>
              <a:t>Updated definitions, testing, punishments</a:t>
            </a:r>
          </a:p>
        </p:txBody>
      </p:sp>
      <p:sp>
        <p:nvSpPr>
          <p:cNvPr id="4" name="TextBox 3">
            <a:extLst>
              <a:ext uri="{FF2B5EF4-FFF2-40B4-BE49-F238E27FC236}">
                <a16:creationId xmlns:a16="http://schemas.microsoft.com/office/drawing/2014/main" id="{6A9205D3-881C-8B4B-B67E-B203B10CDDA0}"/>
              </a:ext>
            </a:extLst>
          </p:cNvPr>
          <p:cNvSpPr txBox="1"/>
          <p:nvPr/>
        </p:nvSpPr>
        <p:spPr>
          <a:xfrm>
            <a:off x="4945905" y="5813317"/>
            <a:ext cx="6484094" cy="646331"/>
          </a:xfrm>
          <a:prstGeom prst="rect">
            <a:avLst/>
          </a:prstGeom>
          <a:noFill/>
        </p:spPr>
        <p:txBody>
          <a:bodyPr wrap="square" rtlCol="0">
            <a:spAutoFit/>
          </a:bodyPr>
          <a:lstStyle/>
          <a:p>
            <a:r>
              <a:rPr lang="en-US" b="1" i="1" dirty="0"/>
              <a:t>Case study: R v. Nightingale, 2007 Alta. P.C. 210 (page 235)</a:t>
            </a:r>
          </a:p>
          <a:p>
            <a:r>
              <a:rPr lang="en-US" b="1" i="1" dirty="0"/>
              <a:t>Discussion: Investigating Impaired Driving (page 236)</a:t>
            </a:r>
          </a:p>
        </p:txBody>
      </p:sp>
    </p:spTree>
    <p:extLst>
      <p:ext uri="{BB962C8B-B14F-4D97-AF65-F5344CB8AC3E}">
        <p14:creationId xmlns:p14="http://schemas.microsoft.com/office/powerpoint/2010/main" val="4255835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2613-7C06-2245-A5D8-4CB368D6C050}"/>
              </a:ext>
            </a:extLst>
          </p:cNvPr>
          <p:cNvSpPr>
            <a:spLocks noGrp="1"/>
          </p:cNvSpPr>
          <p:nvPr>
            <p:ph type="title"/>
          </p:nvPr>
        </p:nvSpPr>
        <p:spPr/>
        <p:txBody>
          <a:bodyPr/>
          <a:lstStyle/>
          <a:p>
            <a:r>
              <a:rPr lang="en-US" dirty="0"/>
              <a:t>Review: Levels of offences </a:t>
            </a:r>
          </a:p>
        </p:txBody>
      </p:sp>
      <p:graphicFrame>
        <p:nvGraphicFramePr>
          <p:cNvPr id="4" name="Content Placeholder 3">
            <a:extLst>
              <a:ext uri="{FF2B5EF4-FFF2-40B4-BE49-F238E27FC236}">
                <a16:creationId xmlns:a16="http://schemas.microsoft.com/office/drawing/2014/main" id="{CC2F8159-1379-7E4C-B153-86A577593262}"/>
              </a:ext>
            </a:extLst>
          </p:cNvPr>
          <p:cNvGraphicFramePr>
            <a:graphicFrameLocks noGrp="1"/>
          </p:cNvGraphicFramePr>
          <p:nvPr>
            <p:ph idx="1"/>
            <p:extLst>
              <p:ext uri="{D42A27DB-BD31-4B8C-83A1-F6EECF244321}">
                <p14:modId xmlns:p14="http://schemas.microsoft.com/office/powerpoint/2010/main" val="2620623978"/>
              </p:ext>
            </p:extLst>
          </p:nvPr>
        </p:nvGraphicFramePr>
        <p:xfrm>
          <a:off x="2231136" y="2286000"/>
          <a:ext cx="7729728" cy="4294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662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CD0A-4B28-014F-AB3B-A4BC4329D9BB}"/>
              </a:ext>
            </a:extLst>
          </p:cNvPr>
          <p:cNvSpPr>
            <a:spLocks noGrp="1"/>
          </p:cNvSpPr>
          <p:nvPr>
            <p:ph type="title"/>
          </p:nvPr>
        </p:nvSpPr>
        <p:spPr/>
        <p:txBody>
          <a:bodyPr/>
          <a:lstStyle/>
          <a:p>
            <a:r>
              <a:rPr lang="en-US" dirty="0"/>
              <a:t>Offences against property</a:t>
            </a:r>
          </a:p>
        </p:txBody>
      </p:sp>
      <p:sp>
        <p:nvSpPr>
          <p:cNvPr id="14" name="Content Placeholder 13">
            <a:extLst>
              <a:ext uri="{FF2B5EF4-FFF2-40B4-BE49-F238E27FC236}">
                <a16:creationId xmlns:a16="http://schemas.microsoft.com/office/drawing/2014/main" id="{F2B3AE3E-BD0B-A645-9242-8E96949B4641}"/>
              </a:ext>
            </a:extLst>
          </p:cNvPr>
          <p:cNvSpPr>
            <a:spLocks noGrp="1"/>
          </p:cNvSpPr>
          <p:nvPr>
            <p:ph sz="half" idx="1"/>
          </p:nvPr>
        </p:nvSpPr>
        <p:spPr/>
        <p:txBody>
          <a:bodyPr>
            <a:normAutofit fontScale="92500" lnSpcReduction="20000"/>
          </a:bodyPr>
          <a:lstStyle/>
          <a:p>
            <a:endParaRPr lang="en-US"/>
          </a:p>
        </p:txBody>
      </p:sp>
      <p:sp>
        <p:nvSpPr>
          <p:cNvPr id="15" name="Content Placeholder 14">
            <a:extLst>
              <a:ext uri="{FF2B5EF4-FFF2-40B4-BE49-F238E27FC236}">
                <a16:creationId xmlns:a16="http://schemas.microsoft.com/office/drawing/2014/main" id="{0BF2BEB1-7972-1748-9EBE-12460F779749}"/>
              </a:ext>
            </a:extLst>
          </p:cNvPr>
          <p:cNvSpPr>
            <a:spLocks noGrp="1"/>
          </p:cNvSpPr>
          <p:nvPr>
            <p:ph sz="half" idx="2"/>
          </p:nvPr>
        </p:nvSpPr>
        <p:spPr>
          <a:xfrm>
            <a:off x="6560457" y="2638044"/>
            <a:ext cx="4048105" cy="3101982"/>
          </a:xfrm>
        </p:spPr>
        <p:txBody>
          <a:bodyPr>
            <a:normAutofit fontScale="92500" lnSpcReduction="20000"/>
          </a:bodyPr>
          <a:lstStyle/>
          <a:p>
            <a:r>
              <a:rPr lang="en-US" sz="2400" dirty="0"/>
              <a:t>Protection of private property demonstrates the value </a:t>
            </a:r>
          </a:p>
          <a:p>
            <a:r>
              <a:rPr lang="en-US" sz="2400" dirty="0"/>
              <a:t>Part IX of the Criminal Code</a:t>
            </a:r>
          </a:p>
          <a:p>
            <a:r>
              <a:rPr lang="en-US" sz="2400" dirty="0"/>
              <a:t>Most common: theft, robbery &amp; breaking &amp; entering</a:t>
            </a:r>
          </a:p>
          <a:p>
            <a:pPr marL="0" indent="0">
              <a:buNone/>
            </a:pPr>
            <a:endParaRPr lang="en-US" sz="2400" dirty="0"/>
          </a:p>
          <a:p>
            <a:r>
              <a:rPr lang="en-US" sz="2400" dirty="0"/>
              <a:t>Describe the difference between theft, robbery &amp; break and enter.</a:t>
            </a:r>
          </a:p>
        </p:txBody>
      </p:sp>
      <p:pic>
        <p:nvPicPr>
          <p:cNvPr id="6" name="Content Placeholder 5">
            <a:extLst>
              <a:ext uri="{FF2B5EF4-FFF2-40B4-BE49-F238E27FC236}">
                <a16:creationId xmlns:a16="http://schemas.microsoft.com/office/drawing/2014/main" id="{D4E4106B-F245-054F-AC26-2E14F62E0D62}"/>
              </a:ext>
            </a:extLst>
          </p:cNvPr>
          <p:cNvPicPr>
            <a:picLocks noChangeAspect="1"/>
          </p:cNvPicPr>
          <p:nvPr/>
        </p:nvPicPr>
        <p:blipFill rotWithShape="1">
          <a:blip r:embed="rId2"/>
          <a:srcRect l="11912" t="36918" r="15058" b="4794"/>
          <a:stretch/>
        </p:blipFill>
        <p:spPr>
          <a:xfrm>
            <a:off x="406032" y="2264114"/>
            <a:ext cx="5932283" cy="3849842"/>
          </a:xfrm>
          <a:prstGeom prst="rect">
            <a:avLst/>
          </a:prstGeom>
        </p:spPr>
      </p:pic>
      <p:sp>
        <p:nvSpPr>
          <p:cNvPr id="7" name="Left Arrow 6">
            <a:extLst>
              <a:ext uri="{FF2B5EF4-FFF2-40B4-BE49-F238E27FC236}">
                <a16:creationId xmlns:a16="http://schemas.microsoft.com/office/drawing/2014/main" id="{93BC0855-235A-624B-9E4B-52D6E7C9AE93}"/>
              </a:ext>
            </a:extLst>
          </p:cNvPr>
          <p:cNvSpPr/>
          <p:nvPr/>
        </p:nvSpPr>
        <p:spPr>
          <a:xfrm>
            <a:off x="4166051" y="4898568"/>
            <a:ext cx="1811472" cy="3044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31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DEE41F-D408-2046-9610-F70271697283}"/>
              </a:ext>
            </a:extLst>
          </p:cNvPr>
          <p:cNvPicPr>
            <a:picLocks noChangeAspect="1"/>
          </p:cNvPicPr>
          <p:nvPr/>
        </p:nvPicPr>
        <p:blipFill rotWithShape="1">
          <a:blip r:embed="rId3"/>
          <a:srcRect t="3573" r="-3" b="15595"/>
          <a:stretch/>
        </p:blipFill>
        <p:spPr>
          <a:xfrm>
            <a:off x="321730" y="321732"/>
            <a:ext cx="5728548" cy="3079194"/>
          </a:xfrm>
          <a:prstGeom prst="rect">
            <a:avLst/>
          </a:prstGeom>
        </p:spPr>
      </p:pic>
      <p:pic>
        <p:nvPicPr>
          <p:cNvPr id="6" name="Picture 5">
            <a:extLst>
              <a:ext uri="{FF2B5EF4-FFF2-40B4-BE49-F238E27FC236}">
                <a16:creationId xmlns:a16="http://schemas.microsoft.com/office/drawing/2014/main" id="{1A29DC39-6F09-E948-B7C5-B80EB7FD72A9}"/>
              </a:ext>
            </a:extLst>
          </p:cNvPr>
          <p:cNvPicPr>
            <a:picLocks noChangeAspect="1"/>
          </p:cNvPicPr>
          <p:nvPr/>
        </p:nvPicPr>
        <p:blipFill rotWithShape="1">
          <a:blip r:embed="rId4"/>
          <a:srcRect t="15480" r="-3" b="4229"/>
          <a:stretch/>
        </p:blipFill>
        <p:spPr>
          <a:xfrm>
            <a:off x="321730" y="3489158"/>
            <a:ext cx="5728548" cy="3047107"/>
          </a:xfrm>
          <a:prstGeom prst="rect">
            <a:avLst/>
          </a:prstGeom>
        </p:spPr>
      </p:pic>
      <p:pic>
        <p:nvPicPr>
          <p:cNvPr id="5" name="Picture 4">
            <a:extLst>
              <a:ext uri="{FF2B5EF4-FFF2-40B4-BE49-F238E27FC236}">
                <a16:creationId xmlns:a16="http://schemas.microsoft.com/office/drawing/2014/main" id="{35AE87AB-6FFC-7341-BE56-AF1708C371F4}"/>
              </a:ext>
            </a:extLst>
          </p:cNvPr>
          <p:cNvPicPr>
            <a:picLocks noChangeAspect="1"/>
          </p:cNvPicPr>
          <p:nvPr/>
        </p:nvPicPr>
        <p:blipFill rotWithShape="1">
          <a:blip r:embed="rId5"/>
          <a:srcRect l="14681" r="19178" b="7550"/>
          <a:stretch/>
        </p:blipFill>
        <p:spPr>
          <a:xfrm>
            <a:off x="6141723" y="582990"/>
            <a:ext cx="5728547" cy="5745239"/>
          </a:xfrm>
          <a:prstGeom prst="rect">
            <a:avLst/>
          </a:prstGeom>
        </p:spPr>
      </p:pic>
    </p:spTree>
    <p:extLst>
      <p:ext uri="{BB962C8B-B14F-4D97-AF65-F5344CB8AC3E}">
        <p14:creationId xmlns:p14="http://schemas.microsoft.com/office/powerpoint/2010/main" val="233478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E3F2-1747-F64F-9FD2-412143769184}"/>
              </a:ext>
            </a:extLst>
          </p:cNvPr>
          <p:cNvSpPr>
            <a:spLocks noGrp="1"/>
          </p:cNvSpPr>
          <p:nvPr>
            <p:ph type="title"/>
          </p:nvPr>
        </p:nvSpPr>
        <p:spPr/>
        <p:txBody>
          <a:bodyPr/>
          <a:lstStyle/>
          <a:p>
            <a:r>
              <a:rPr lang="en-US" dirty="0"/>
              <a:t>theft</a:t>
            </a:r>
          </a:p>
        </p:txBody>
      </p:sp>
      <p:sp>
        <p:nvSpPr>
          <p:cNvPr id="3" name="Content Placeholder 2">
            <a:extLst>
              <a:ext uri="{FF2B5EF4-FFF2-40B4-BE49-F238E27FC236}">
                <a16:creationId xmlns:a16="http://schemas.microsoft.com/office/drawing/2014/main" id="{FCFE5D8B-1182-0E4E-B580-2858796B340F}"/>
              </a:ext>
            </a:extLst>
          </p:cNvPr>
          <p:cNvSpPr>
            <a:spLocks noGrp="1"/>
          </p:cNvSpPr>
          <p:nvPr>
            <p:ph sz="half" idx="1"/>
          </p:nvPr>
        </p:nvSpPr>
        <p:spPr>
          <a:xfrm>
            <a:off x="304798" y="2322286"/>
            <a:ext cx="6241143" cy="4267200"/>
          </a:xfrm>
        </p:spPr>
        <p:txBody>
          <a:bodyPr>
            <a:noAutofit/>
          </a:bodyPr>
          <a:lstStyle/>
          <a:p>
            <a:r>
              <a:rPr lang="en-CA" b="1" dirty="0"/>
              <a:t>322</a:t>
            </a:r>
            <a:r>
              <a:rPr lang="en-CA" dirty="0"/>
              <a:t> </a:t>
            </a:r>
            <a:r>
              <a:rPr lang="en-CA" b="1" dirty="0"/>
              <a:t>(1)</a:t>
            </a:r>
            <a:r>
              <a:rPr lang="en-CA" dirty="0"/>
              <a:t> Every one commits theft who fraudulently and without colour of right takes, or fraudulently and without colour of right converts to his use or to the use of another person, anything, whether animate or inanimate, with intent</a:t>
            </a:r>
          </a:p>
          <a:p>
            <a:pPr lvl="1"/>
            <a:r>
              <a:rPr lang="en-CA" sz="1800" b="1" dirty="0"/>
              <a:t>(a)</a:t>
            </a:r>
            <a:r>
              <a:rPr lang="en-CA" sz="1800" dirty="0"/>
              <a:t> to deprive, temporarily or absolutely, the owner of it, or a person who has a special property or interest in it, of the thing or of his property or interest in it;</a:t>
            </a:r>
          </a:p>
          <a:p>
            <a:pPr lvl="1"/>
            <a:r>
              <a:rPr lang="en-CA" sz="1800" b="1" dirty="0"/>
              <a:t>(b)</a:t>
            </a:r>
            <a:r>
              <a:rPr lang="en-CA" sz="1800" dirty="0"/>
              <a:t> to pledge it or deposit it as security;</a:t>
            </a:r>
          </a:p>
          <a:p>
            <a:pPr lvl="1"/>
            <a:r>
              <a:rPr lang="en-CA" sz="1800" b="1" dirty="0"/>
              <a:t>(c)</a:t>
            </a:r>
            <a:r>
              <a:rPr lang="en-CA" sz="1800" dirty="0"/>
              <a:t> to part with it under a condition with respect to its return that the person who parts with it may be unable to perform; or</a:t>
            </a:r>
          </a:p>
          <a:p>
            <a:pPr lvl="1"/>
            <a:r>
              <a:rPr lang="en-CA" sz="1800" b="1" dirty="0"/>
              <a:t>(d)</a:t>
            </a:r>
            <a:r>
              <a:rPr lang="en-CA" sz="1800" dirty="0"/>
              <a:t> to deal with it in such a manner that it cannot be restored in the condition in which it was at the time it was taken or converted.</a:t>
            </a:r>
          </a:p>
        </p:txBody>
      </p:sp>
      <p:sp>
        <p:nvSpPr>
          <p:cNvPr id="4" name="Content Placeholder 3">
            <a:extLst>
              <a:ext uri="{FF2B5EF4-FFF2-40B4-BE49-F238E27FC236}">
                <a16:creationId xmlns:a16="http://schemas.microsoft.com/office/drawing/2014/main" id="{647B8268-44C6-5A4C-AEF2-79FF8BAC2A04}"/>
              </a:ext>
            </a:extLst>
          </p:cNvPr>
          <p:cNvSpPr>
            <a:spLocks noGrp="1"/>
          </p:cNvSpPr>
          <p:nvPr>
            <p:ph sz="half" idx="2"/>
          </p:nvPr>
        </p:nvSpPr>
        <p:spPr>
          <a:xfrm>
            <a:off x="6618514" y="2638043"/>
            <a:ext cx="3990048" cy="3835327"/>
          </a:xfrm>
        </p:spPr>
        <p:txBody>
          <a:bodyPr>
            <a:normAutofit/>
          </a:bodyPr>
          <a:lstStyle/>
          <a:p>
            <a:r>
              <a:rPr lang="en-US" sz="2000" dirty="0"/>
              <a:t>“</a:t>
            </a:r>
            <a:r>
              <a:rPr lang="en-US" sz="2000" dirty="0" err="1"/>
              <a:t>Colour</a:t>
            </a:r>
            <a:r>
              <a:rPr lang="en-US" sz="2000" dirty="0"/>
              <a:t> of right”: honest belief that a person owns or has permission to use the article</a:t>
            </a:r>
          </a:p>
          <a:p>
            <a:r>
              <a:rPr lang="en-US" sz="2000" b="1" dirty="0"/>
              <a:t>Theft under $5000</a:t>
            </a:r>
          </a:p>
          <a:p>
            <a:pPr lvl="1"/>
            <a:r>
              <a:rPr lang="en-US" sz="1800" dirty="0"/>
              <a:t>Hybrid: max 2 years</a:t>
            </a:r>
          </a:p>
          <a:p>
            <a:r>
              <a:rPr lang="en-US" sz="2000" b="1" dirty="0"/>
              <a:t>Theft over $5000</a:t>
            </a:r>
          </a:p>
          <a:p>
            <a:pPr lvl="1"/>
            <a:r>
              <a:rPr lang="en-US" sz="1800" dirty="0"/>
              <a:t>Indictable: max 10 years</a:t>
            </a:r>
          </a:p>
          <a:p>
            <a:pPr marL="228600" lvl="1" indent="0">
              <a:buNone/>
            </a:pPr>
            <a:endParaRPr lang="en-US" sz="1800" dirty="0"/>
          </a:p>
          <a:p>
            <a:pPr marL="228600" lvl="1" indent="0">
              <a:buNone/>
            </a:pPr>
            <a:r>
              <a:rPr lang="en-US" sz="1800" b="1" dirty="0"/>
              <a:t>Case study page 238.</a:t>
            </a:r>
          </a:p>
        </p:txBody>
      </p:sp>
    </p:spTree>
    <p:extLst>
      <p:ext uri="{BB962C8B-B14F-4D97-AF65-F5344CB8AC3E}">
        <p14:creationId xmlns:p14="http://schemas.microsoft.com/office/powerpoint/2010/main" val="79317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77B8-83C7-EE46-8B8A-17787231A707}"/>
              </a:ext>
            </a:extLst>
          </p:cNvPr>
          <p:cNvSpPr>
            <a:spLocks noGrp="1"/>
          </p:cNvSpPr>
          <p:nvPr>
            <p:ph type="title"/>
          </p:nvPr>
        </p:nvSpPr>
        <p:spPr/>
        <p:txBody>
          <a:bodyPr/>
          <a:lstStyle/>
          <a:p>
            <a:r>
              <a:rPr lang="en-US" dirty="0"/>
              <a:t>Theft vs robbery</a:t>
            </a:r>
          </a:p>
        </p:txBody>
      </p:sp>
      <p:sp>
        <p:nvSpPr>
          <p:cNvPr id="3" name="Content Placeholder 2">
            <a:extLst>
              <a:ext uri="{FF2B5EF4-FFF2-40B4-BE49-F238E27FC236}">
                <a16:creationId xmlns:a16="http://schemas.microsoft.com/office/drawing/2014/main" id="{509B7FF2-9A40-0F4A-AA86-7A329E331D94}"/>
              </a:ext>
            </a:extLst>
          </p:cNvPr>
          <p:cNvSpPr>
            <a:spLocks noGrp="1"/>
          </p:cNvSpPr>
          <p:nvPr>
            <p:ph sz="half" idx="1"/>
          </p:nvPr>
        </p:nvSpPr>
        <p:spPr/>
        <p:txBody>
          <a:bodyPr>
            <a:noAutofit/>
          </a:bodyPr>
          <a:lstStyle/>
          <a:p>
            <a:r>
              <a:rPr lang="en-US" sz="2400" b="1" dirty="0"/>
              <a:t>Theft: </a:t>
            </a:r>
            <a:r>
              <a:rPr lang="en-US" sz="2400" dirty="0"/>
              <a:t>taking property permanently or temporarily without owners permission</a:t>
            </a:r>
          </a:p>
          <a:p>
            <a:r>
              <a:rPr lang="en-US" sz="2400" dirty="0"/>
              <a:t>Max: 10 years</a:t>
            </a:r>
          </a:p>
          <a:p>
            <a:endParaRPr lang="en-US" sz="2400" dirty="0"/>
          </a:p>
          <a:p>
            <a:endParaRPr lang="en-US" sz="2400" dirty="0"/>
          </a:p>
          <a:p>
            <a:endParaRPr lang="en-US" sz="2400" dirty="0"/>
          </a:p>
          <a:p>
            <a:r>
              <a:rPr lang="en-US" sz="2400" dirty="0"/>
              <a:t>Examples?</a:t>
            </a:r>
          </a:p>
        </p:txBody>
      </p:sp>
      <p:sp>
        <p:nvSpPr>
          <p:cNvPr id="4" name="Content Placeholder 3">
            <a:extLst>
              <a:ext uri="{FF2B5EF4-FFF2-40B4-BE49-F238E27FC236}">
                <a16:creationId xmlns:a16="http://schemas.microsoft.com/office/drawing/2014/main" id="{3A3E7ECA-8780-9049-A97F-A1876776D0C1}"/>
              </a:ext>
            </a:extLst>
          </p:cNvPr>
          <p:cNvSpPr>
            <a:spLocks noGrp="1"/>
          </p:cNvSpPr>
          <p:nvPr>
            <p:ph sz="half" idx="2"/>
          </p:nvPr>
        </p:nvSpPr>
        <p:spPr/>
        <p:txBody>
          <a:bodyPr>
            <a:normAutofit/>
          </a:bodyPr>
          <a:lstStyle/>
          <a:p>
            <a:r>
              <a:rPr lang="en-US" sz="2400" b="1" dirty="0"/>
              <a:t>Robbery: </a:t>
            </a:r>
            <a:r>
              <a:rPr lang="en-US" sz="2400" dirty="0"/>
              <a:t>theft with a weapon or threat of violence (sec 343)</a:t>
            </a:r>
          </a:p>
          <a:p>
            <a:r>
              <a:rPr lang="en-US" sz="2400" dirty="0"/>
              <a:t>1</a:t>
            </a:r>
            <a:r>
              <a:rPr lang="en-US" sz="2400" baseline="30000" dirty="0"/>
              <a:t>st</a:t>
            </a:r>
            <a:r>
              <a:rPr lang="en-US" sz="2400" dirty="0"/>
              <a:t> time, 5 years</a:t>
            </a:r>
          </a:p>
          <a:p>
            <a:r>
              <a:rPr lang="en-US" sz="2400" dirty="0"/>
              <a:t>2</a:t>
            </a:r>
            <a:r>
              <a:rPr lang="en-US" sz="2400" baseline="30000" dirty="0"/>
              <a:t>nd</a:t>
            </a:r>
            <a:r>
              <a:rPr lang="en-US" sz="2400" dirty="0"/>
              <a:t> time, 7 years</a:t>
            </a:r>
          </a:p>
          <a:p>
            <a:r>
              <a:rPr lang="en-US" sz="2400" dirty="0"/>
              <a:t>With a gun, Max: life imprisonment</a:t>
            </a:r>
          </a:p>
        </p:txBody>
      </p:sp>
    </p:spTree>
    <p:extLst>
      <p:ext uri="{BB962C8B-B14F-4D97-AF65-F5344CB8AC3E}">
        <p14:creationId xmlns:p14="http://schemas.microsoft.com/office/powerpoint/2010/main" val="256614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B0B-66D0-FB4B-8AF6-CD47FBEF353D}"/>
              </a:ext>
            </a:extLst>
          </p:cNvPr>
          <p:cNvSpPr>
            <a:spLocks noGrp="1"/>
          </p:cNvSpPr>
          <p:nvPr>
            <p:ph type="title"/>
          </p:nvPr>
        </p:nvSpPr>
        <p:spPr/>
        <p:txBody>
          <a:bodyPr/>
          <a:lstStyle/>
          <a:p>
            <a:r>
              <a:rPr lang="en-US" dirty="0"/>
              <a:t>Breaking &amp; entering</a:t>
            </a:r>
          </a:p>
        </p:txBody>
      </p:sp>
      <p:sp>
        <p:nvSpPr>
          <p:cNvPr id="3" name="Content Placeholder 2">
            <a:extLst>
              <a:ext uri="{FF2B5EF4-FFF2-40B4-BE49-F238E27FC236}">
                <a16:creationId xmlns:a16="http://schemas.microsoft.com/office/drawing/2014/main" id="{8475B00C-4968-AF49-804B-65C2F2B7D0E9}"/>
              </a:ext>
            </a:extLst>
          </p:cNvPr>
          <p:cNvSpPr>
            <a:spLocks noGrp="1"/>
          </p:cNvSpPr>
          <p:nvPr>
            <p:ph sz="half" idx="1"/>
          </p:nvPr>
        </p:nvSpPr>
        <p:spPr>
          <a:xfrm>
            <a:off x="449943" y="2423886"/>
            <a:ext cx="5888371" cy="4064000"/>
          </a:xfrm>
        </p:spPr>
        <p:txBody>
          <a:bodyPr>
            <a:normAutofit fontScale="25000" lnSpcReduction="20000"/>
          </a:bodyPr>
          <a:lstStyle/>
          <a:p>
            <a:pPr marL="0" indent="0">
              <a:buNone/>
            </a:pPr>
            <a:r>
              <a:rPr lang="en-CA" sz="5600" b="1" dirty="0"/>
              <a:t>Breaking and entering with intent, committing offence or breaking out</a:t>
            </a:r>
          </a:p>
          <a:p>
            <a:pPr marL="0" indent="0">
              <a:buNone/>
            </a:pPr>
            <a:r>
              <a:rPr lang="en-CA" sz="5600" b="1" dirty="0"/>
              <a:t>348</a:t>
            </a:r>
            <a:r>
              <a:rPr lang="en-CA" sz="5600" dirty="0"/>
              <a:t> </a:t>
            </a:r>
            <a:r>
              <a:rPr lang="en-CA" sz="5600" b="1" dirty="0"/>
              <a:t>(1)</a:t>
            </a:r>
            <a:r>
              <a:rPr lang="en-CA" sz="5600" dirty="0"/>
              <a:t> Every one who</a:t>
            </a:r>
          </a:p>
          <a:p>
            <a:pPr marL="228600" lvl="1" indent="0">
              <a:buNone/>
            </a:pPr>
            <a:r>
              <a:rPr lang="en-CA" sz="5600" b="1" dirty="0"/>
              <a:t>(a)</a:t>
            </a:r>
            <a:r>
              <a:rPr lang="en-CA" sz="5600" dirty="0"/>
              <a:t> breaks and enters a place with intent to commit an indictable offence therein,</a:t>
            </a:r>
          </a:p>
          <a:p>
            <a:pPr marL="228600" lvl="1" indent="0">
              <a:buNone/>
            </a:pPr>
            <a:r>
              <a:rPr lang="en-CA" sz="5600" b="1" dirty="0"/>
              <a:t>(b)</a:t>
            </a:r>
            <a:r>
              <a:rPr lang="en-CA" sz="5600" dirty="0"/>
              <a:t> breaks and enters a place and commits an indictable offence therein, or</a:t>
            </a:r>
          </a:p>
          <a:p>
            <a:pPr marL="228600" lvl="1" indent="0">
              <a:buNone/>
            </a:pPr>
            <a:r>
              <a:rPr lang="en-CA" sz="5600" b="1" dirty="0"/>
              <a:t>(c)</a:t>
            </a:r>
            <a:r>
              <a:rPr lang="en-CA" sz="5600" dirty="0"/>
              <a:t> breaks out of a place after</a:t>
            </a:r>
          </a:p>
          <a:p>
            <a:pPr marL="457200" lvl="2" indent="0">
              <a:buNone/>
            </a:pPr>
            <a:r>
              <a:rPr lang="en-CA" sz="5600" b="1" dirty="0"/>
              <a:t>(</a:t>
            </a:r>
            <a:r>
              <a:rPr lang="en-CA" sz="5600" b="1" dirty="0" err="1"/>
              <a:t>i</a:t>
            </a:r>
            <a:r>
              <a:rPr lang="en-CA" sz="5600" b="1" dirty="0"/>
              <a:t>)</a:t>
            </a:r>
            <a:r>
              <a:rPr lang="en-CA" sz="5600" dirty="0"/>
              <a:t> committing an indictable offence therein, or</a:t>
            </a:r>
          </a:p>
          <a:p>
            <a:pPr marL="457200" lvl="2" indent="0">
              <a:buNone/>
            </a:pPr>
            <a:r>
              <a:rPr lang="en-CA" sz="5600" b="1" dirty="0"/>
              <a:t>(ii)</a:t>
            </a:r>
            <a:r>
              <a:rPr lang="en-CA" sz="5600" dirty="0"/>
              <a:t> entering the place with intent to commit an indictable offence therein,</a:t>
            </a:r>
          </a:p>
          <a:p>
            <a:pPr marL="0" indent="0">
              <a:buNone/>
            </a:pPr>
            <a:r>
              <a:rPr lang="en-CA" sz="5600" dirty="0"/>
              <a:t>is guilty</a:t>
            </a:r>
          </a:p>
          <a:p>
            <a:pPr marL="228600" lvl="1" indent="0">
              <a:buNone/>
            </a:pPr>
            <a:r>
              <a:rPr lang="en-CA" sz="5600" b="1" dirty="0"/>
              <a:t>(d)</a:t>
            </a:r>
            <a:r>
              <a:rPr lang="en-CA" sz="5600" dirty="0"/>
              <a:t> if the offence is committed in relation to a dwelling-house, of an indictable offence and liable to imprisonment for life, and</a:t>
            </a:r>
          </a:p>
          <a:p>
            <a:pPr marL="228600" lvl="1" indent="0">
              <a:buNone/>
            </a:pPr>
            <a:r>
              <a:rPr lang="en-CA" sz="5600" b="1" dirty="0"/>
              <a:t>(e)</a:t>
            </a:r>
            <a:r>
              <a:rPr lang="en-CA" sz="5600" dirty="0"/>
              <a:t> if the offence is committed in relation to a place other than a dwelling-house, of an indictable offence and liable to imprisonment for a term not exceeding ten years or of an offence punishable on summary conviction.</a:t>
            </a:r>
          </a:p>
          <a:p>
            <a:pPr marL="0" indent="0">
              <a:buNone/>
            </a:pPr>
            <a:endParaRPr lang="en-US" dirty="0"/>
          </a:p>
        </p:txBody>
      </p:sp>
      <p:sp>
        <p:nvSpPr>
          <p:cNvPr id="4" name="Content Placeholder 3">
            <a:extLst>
              <a:ext uri="{FF2B5EF4-FFF2-40B4-BE49-F238E27FC236}">
                <a16:creationId xmlns:a16="http://schemas.microsoft.com/office/drawing/2014/main" id="{6F6DBA5F-01C9-694C-91EC-2BCB8F607F31}"/>
              </a:ext>
            </a:extLst>
          </p:cNvPr>
          <p:cNvSpPr>
            <a:spLocks noGrp="1"/>
          </p:cNvSpPr>
          <p:nvPr>
            <p:ph sz="half" idx="2"/>
          </p:nvPr>
        </p:nvSpPr>
        <p:spPr>
          <a:xfrm>
            <a:off x="6468943" y="2438400"/>
            <a:ext cx="5171514" cy="4063999"/>
          </a:xfrm>
        </p:spPr>
        <p:txBody>
          <a:bodyPr>
            <a:noAutofit/>
          </a:bodyPr>
          <a:lstStyle/>
          <a:p>
            <a:pPr fontAlgn="base"/>
            <a:r>
              <a:rPr lang="en-CA" dirty="0"/>
              <a:t>Paul’s girlfriend, Mary, broke up with him, saying she just couldn’t deal with his temper anymore. One day, Paul sees Mary talking to another guy, and becomes angry.  A couple of hours later, Paul goes looking for Mary at her parents’ home, and discovers that the “new guy” is there with Mary.</a:t>
            </a:r>
          </a:p>
          <a:p>
            <a:pPr fontAlgn="base"/>
            <a:r>
              <a:rPr lang="en-CA" dirty="0"/>
              <a:t>Enraged, Paul barges into the home – through the unlocked front door – and begins threatening the new guy. Paul begins throwing things, pulling pictures and decorations off the walls and tables, to hurl at the new guy, and through a window. When Paul realizes Mary has picked up the phone and is calling 9-1-1, he gets back in his car and drives away.</a:t>
            </a:r>
            <a:endParaRPr lang="en-US" dirty="0"/>
          </a:p>
        </p:txBody>
      </p:sp>
    </p:spTree>
    <p:extLst>
      <p:ext uri="{BB962C8B-B14F-4D97-AF65-F5344CB8AC3E}">
        <p14:creationId xmlns:p14="http://schemas.microsoft.com/office/powerpoint/2010/main" val="1642251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8BC6B1-5924-3C48-806A-B262AB330C65}"/>
              </a:ext>
            </a:extLst>
          </p:cNvPr>
          <p:cNvSpPr>
            <a:spLocks noGrp="1"/>
          </p:cNvSpPr>
          <p:nvPr>
            <p:ph type="body" idx="1"/>
          </p:nvPr>
        </p:nvSpPr>
        <p:spPr>
          <a:xfrm>
            <a:off x="973837" y="2313433"/>
            <a:ext cx="4270248" cy="704087"/>
          </a:xfrm>
        </p:spPr>
        <p:txBody>
          <a:bodyPr/>
          <a:lstStyle/>
          <a:p>
            <a:r>
              <a:rPr lang="en-US" dirty="0"/>
              <a:t>Mischief vs Public Mischief</a:t>
            </a:r>
          </a:p>
        </p:txBody>
      </p:sp>
      <p:sp>
        <p:nvSpPr>
          <p:cNvPr id="7" name="Content Placeholder 6">
            <a:extLst>
              <a:ext uri="{FF2B5EF4-FFF2-40B4-BE49-F238E27FC236}">
                <a16:creationId xmlns:a16="http://schemas.microsoft.com/office/drawing/2014/main" id="{FAE05349-FA80-7B40-B4FC-91EA9962B8EA}"/>
              </a:ext>
            </a:extLst>
          </p:cNvPr>
          <p:cNvSpPr>
            <a:spLocks noGrp="1"/>
          </p:cNvSpPr>
          <p:nvPr>
            <p:ph sz="half" idx="2"/>
          </p:nvPr>
        </p:nvSpPr>
        <p:spPr>
          <a:xfrm>
            <a:off x="973837" y="3143250"/>
            <a:ext cx="4270248" cy="3272064"/>
          </a:xfrm>
        </p:spPr>
        <p:txBody>
          <a:bodyPr>
            <a:normAutofit fontScale="92500" lnSpcReduction="20000"/>
          </a:bodyPr>
          <a:lstStyle/>
          <a:p>
            <a:r>
              <a:rPr lang="en-US" b="1" dirty="0"/>
              <a:t>Part XI:  </a:t>
            </a:r>
            <a:r>
              <a:rPr lang="en-US" b="1" dirty="0" err="1"/>
              <a:t>Wilful</a:t>
            </a:r>
            <a:r>
              <a:rPr lang="en-US" b="1" dirty="0"/>
              <a:t> and Forbidden Acts</a:t>
            </a:r>
          </a:p>
          <a:p>
            <a:r>
              <a:rPr lang="en-US" dirty="0"/>
              <a:t>Willfully destroying, rendering useless, interfering with use of property or data</a:t>
            </a:r>
          </a:p>
          <a:p>
            <a:pPr lvl="1"/>
            <a:r>
              <a:rPr lang="en-US" dirty="0" err="1"/>
              <a:t>Eg.</a:t>
            </a:r>
            <a:r>
              <a:rPr lang="en-US" dirty="0"/>
              <a:t> Vandalism</a:t>
            </a:r>
          </a:p>
          <a:p>
            <a:pPr lvl="1"/>
            <a:r>
              <a:rPr lang="en-US" dirty="0"/>
              <a:t>Hybrid: max life imprisonment</a:t>
            </a:r>
          </a:p>
          <a:p>
            <a:r>
              <a:rPr lang="en-US" b="1" dirty="0"/>
              <a:t>Part IV: Offences against the administration of law</a:t>
            </a:r>
          </a:p>
          <a:p>
            <a:r>
              <a:rPr lang="en-US" dirty="0"/>
              <a:t>Provides false information, misleads police investigation</a:t>
            </a:r>
          </a:p>
          <a:p>
            <a:pPr lvl="1"/>
            <a:r>
              <a:rPr lang="en-US" dirty="0" err="1"/>
              <a:t>Eg.</a:t>
            </a:r>
            <a:r>
              <a:rPr lang="en-US" dirty="0"/>
              <a:t> Falsely reporting a stolen car</a:t>
            </a:r>
          </a:p>
          <a:p>
            <a:pPr lvl="1"/>
            <a:r>
              <a:rPr lang="en-US" dirty="0"/>
              <a:t>Hybrid: max 5 years</a:t>
            </a:r>
          </a:p>
          <a:p>
            <a:endParaRPr lang="en-US" dirty="0"/>
          </a:p>
          <a:p>
            <a:endParaRPr lang="en-US" dirty="0"/>
          </a:p>
        </p:txBody>
      </p:sp>
      <p:pic>
        <p:nvPicPr>
          <p:cNvPr id="10" name="Content Placeholder 9">
            <a:extLst>
              <a:ext uri="{FF2B5EF4-FFF2-40B4-BE49-F238E27FC236}">
                <a16:creationId xmlns:a16="http://schemas.microsoft.com/office/drawing/2014/main" id="{35378667-A5A2-E347-ACE6-ABC4726C45CE}"/>
              </a:ext>
            </a:extLst>
          </p:cNvPr>
          <p:cNvPicPr>
            <a:picLocks noGrp="1" noChangeAspect="1"/>
          </p:cNvPicPr>
          <p:nvPr>
            <p:ph sz="quarter" idx="4"/>
          </p:nvPr>
        </p:nvPicPr>
        <p:blipFill rotWithShape="1">
          <a:blip r:embed="rId3"/>
          <a:srcRect l="10940" t="28186"/>
          <a:stretch/>
        </p:blipFill>
        <p:spPr>
          <a:xfrm>
            <a:off x="5184650" y="3225801"/>
            <a:ext cx="6165521" cy="3311114"/>
          </a:xfrm>
          <a:prstGeom prst="rect">
            <a:avLst/>
          </a:prstGeom>
        </p:spPr>
      </p:pic>
      <p:sp>
        <p:nvSpPr>
          <p:cNvPr id="9" name="Text Placeholder 8">
            <a:extLst>
              <a:ext uri="{FF2B5EF4-FFF2-40B4-BE49-F238E27FC236}">
                <a16:creationId xmlns:a16="http://schemas.microsoft.com/office/drawing/2014/main" id="{5C59B9C7-8C7E-9646-8BBA-976BC627BD2D}"/>
              </a:ext>
            </a:extLst>
          </p:cNvPr>
          <p:cNvSpPr>
            <a:spLocks noGrp="1"/>
          </p:cNvSpPr>
          <p:nvPr>
            <p:ph type="body" sz="quarter" idx="13"/>
          </p:nvPr>
        </p:nvSpPr>
        <p:spPr>
          <a:xfrm>
            <a:off x="5728717" y="2313433"/>
            <a:ext cx="5098940" cy="704087"/>
          </a:xfrm>
        </p:spPr>
        <p:txBody>
          <a:bodyPr/>
          <a:lstStyle/>
          <a:p>
            <a:r>
              <a:rPr lang="en-US" dirty="0"/>
              <a:t>When is it more than vandalism?</a:t>
            </a:r>
          </a:p>
        </p:txBody>
      </p:sp>
      <p:sp>
        <p:nvSpPr>
          <p:cNvPr id="2" name="Title 1">
            <a:extLst>
              <a:ext uri="{FF2B5EF4-FFF2-40B4-BE49-F238E27FC236}">
                <a16:creationId xmlns:a16="http://schemas.microsoft.com/office/drawing/2014/main" id="{53DE2571-62D8-9642-BAFC-0F529A462BCC}"/>
              </a:ext>
            </a:extLst>
          </p:cNvPr>
          <p:cNvSpPr>
            <a:spLocks noGrp="1"/>
          </p:cNvSpPr>
          <p:nvPr>
            <p:ph type="title"/>
          </p:nvPr>
        </p:nvSpPr>
        <p:spPr/>
        <p:txBody>
          <a:bodyPr/>
          <a:lstStyle/>
          <a:p>
            <a:r>
              <a:rPr lang="en-US" dirty="0"/>
              <a:t>Other criminal code offences</a:t>
            </a:r>
          </a:p>
        </p:txBody>
      </p:sp>
    </p:spTree>
    <p:extLst>
      <p:ext uri="{BB962C8B-B14F-4D97-AF65-F5344CB8AC3E}">
        <p14:creationId xmlns:p14="http://schemas.microsoft.com/office/powerpoint/2010/main" val="327054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ED3A43-4B3F-8D41-BF51-A02CFA27D05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CD1EB6E0-BCA9-CD4D-8F5C-FBA79CED575E}"/>
              </a:ext>
            </a:extLst>
          </p:cNvPr>
          <p:cNvPicPr>
            <a:picLocks noChangeAspect="1"/>
          </p:cNvPicPr>
          <p:nvPr/>
        </p:nvPicPr>
        <p:blipFill>
          <a:blip r:embed="rId3"/>
          <a:stretch>
            <a:fillRect/>
          </a:stretch>
        </p:blipFill>
        <p:spPr>
          <a:xfrm>
            <a:off x="385534" y="248412"/>
            <a:ext cx="11211379" cy="6160098"/>
          </a:xfrm>
          <a:prstGeom prst="rect">
            <a:avLst/>
          </a:prstGeom>
        </p:spPr>
      </p:pic>
    </p:spTree>
    <p:extLst>
      <p:ext uri="{BB962C8B-B14F-4D97-AF65-F5344CB8AC3E}">
        <p14:creationId xmlns:p14="http://schemas.microsoft.com/office/powerpoint/2010/main" val="384792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8BC6B1-5924-3C48-806A-B262AB330C65}"/>
              </a:ext>
            </a:extLst>
          </p:cNvPr>
          <p:cNvSpPr>
            <a:spLocks noGrp="1"/>
          </p:cNvSpPr>
          <p:nvPr>
            <p:ph type="body" idx="1"/>
          </p:nvPr>
        </p:nvSpPr>
        <p:spPr>
          <a:xfrm>
            <a:off x="973837" y="2313433"/>
            <a:ext cx="4270248" cy="704087"/>
          </a:xfrm>
        </p:spPr>
        <p:txBody>
          <a:bodyPr/>
          <a:lstStyle/>
          <a:p>
            <a:r>
              <a:rPr lang="en-US" dirty="0"/>
              <a:t>fraud</a:t>
            </a:r>
          </a:p>
        </p:txBody>
      </p:sp>
      <p:sp>
        <p:nvSpPr>
          <p:cNvPr id="7" name="Content Placeholder 6">
            <a:extLst>
              <a:ext uri="{FF2B5EF4-FFF2-40B4-BE49-F238E27FC236}">
                <a16:creationId xmlns:a16="http://schemas.microsoft.com/office/drawing/2014/main" id="{FAE05349-FA80-7B40-B4FC-91EA9962B8EA}"/>
              </a:ext>
            </a:extLst>
          </p:cNvPr>
          <p:cNvSpPr>
            <a:spLocks noGrp="1"/>
          </p:cNvSpPr>
          <p:nvPr>
            <p:ph sz="half" idx="2"/>
          </p:nvPr>
        </p:nvSpPr>
        <p:spPr>
          <a:xfrm>
            <a:off x="973837" y="3143250"/>
            <a:ext cx="4270248" cy="3272064"/>
          </a:xfrm>
        </p:spPr>
        <p:txBody>
          <a:bodyPr>
            <a:normAutofit fontScale="92500"/>
          </a:bodyPr>
          <a:lstStyle/>
          <a:p>
            <a:r>
              <a:rPr lang="en-US" b="1" dirty="0"/>
              <a:t>Part X:  Fraudulent Transactions</a:t>
            </a:r>
          </a:p>
          <a:p>
            <a:r>
              <a:rPr lang="en-US" dirty="0"/>
              <a:t>Intentionally deceiving someone to cause a loss of property, money or service</a:t>
            </a:r>
          </a:p>
          <a:p>
            <a:pPr lvl="1"/>
            <a:r>
              <a:rPr lang="en-US" dirty="0"/>
              <a:t>Falsifying employment records</a:t>
            </a:r>
          </a:p>
          <a:p>
            <a:pPr lvl="1"/>
            <a:r>
              <a:rPr lang="en-US" dirty="0"/>
              <a:t>Failing to collect fares</a:t>
            </a:r>
          </a:p>
          <a:p>
            <a:pPr lvl="1"/>
            <a:r>
              <a:rPr lang="en-US" dirty="0"/>
              <a:t>Manipulating the stock market</a:t>
            </a:r>
          </a:p>
          <a:p>
            <a:pPr lvl="1"/>
            <a:r>
              <a:rPr lang="en-US" dirty="0"/>
              <a:t>Forging trademarks</a:t>
            </a:r>
          </a:p>
          <a:p>
            <a:r>
              <a:rPr lang="en-US" b="1" dirty="0"/>
              <a:t>Fraud under $5000</a:t>
            </a:r>
            <a:r>
              <a:rPr lang="en-US" dirty="0"/>
              <a:t>: hybrid: max 2 years</a:t>
            </a:r>
            <a:endParaRPr lang="en-US" b="1" dirty="0"/>
          </a:p>
          <a:p>
            <a:r>
              <a:rPr lang="en-US" b="1" dirty="0"/>
              <a:t>Fraud over $5000: </a:t>
            </a:r>
            <a:r>
              <a:rPr lang="en-US" dirty="0"/>
              <a:t>indictable: max 10</a:t>
            </a:r>
            <a:endParaRPr lang="en-US" b="1" dirty="0"/>
          </a:p>
          <a:p>
            <a:endParaRPr lang="en-US" dirty="0"/>
          </a:p>
        </p:txBody>
      </p:sp>
      <p:sp>
        <p:nvSpPr>
          <p:cNvPr id="9" name="Text Placeholder 8">
            <a:extLst>
              <a:ext uri="{FF2B5EF4-FFF2-40B4-BE49-F238E27FC236}">
                <a16:creationId xmlns:a16="http://schemas.microsoft.com/office/drawing/2014/main" id="{5C59B9C7-8C7E-9646-8BBA-976BC627BD2D}"/>
              </a:ext>
            </a:extLst>
          </p:cNvPr>
          <p:cNvSpPr>
            <a:spLocks noGrp="1"/>
          </p:cNvSpPr>
          <p:nvPr>
            <p:ph type="body" sz="quarter" idx="13"/>
          </p:nvPr>
        </p:nvSpPr>
        <p:spPr>
          <a:xfrm>
            <a:off x="5728717" y="2313433"/>
            <a:ext cx="5098940" cy="704087"/>
          </a:xfrm>
        </p:spPr>
        <p:txBody>
          <a:bodyPr/>
          <a:lstStyle/>
          <a:p>
            <a:r>
              <a:rPr lang="en-US" dirty="0"/>
              <a:t>More information, sources</a:t>
            </a:r>
          </a:p>
        </p:txBody>
      </p:sp>
      <p:sp>
        <p:nvSpPr>
          <p:cNvPr id="2" name="Title 1">
            <a:extLst>
              <a:ext uri="{FF2B5EF4-FFF2-40B4-BE49-F238E27FC236}">
                <a16:creationId xmlns:a16="http://schemas.microsoft.com/office/drawing/2014/main" id="{53DE2571-62D8-9642-BAFC-0F529A462BCC}"/>
              </a:ext>
            </a:extLst>
          </p:cNvPr>
          <p:cNvSpPr>
            <a:spLocks noGrp="1"/>
          </p:cNvSpPr>
          <p:nvPr>
            <p:ph type="title"/>
          </p:nvPr>
        </p:nvSpPr>
        <p:spPr/>
        <p:txBody>
          <a:bodyPr/>
          <a:lstStyle/>
          <a:p>
            <a:r>
              <a:rPr lang="en-US" dirty="0"/>
              <a:t>Other criminal code offences</a:t>
            </a:r>
          </a:p>
        </p:txBody>
      </p:sp>
      <p:sp>
        <p:nvSpPr>
          <p:cNvPr id="4" name="Content Placeholder 3">
            <a:extLst>
              <a:ext uri="{FF2B5EF4-FFF2-40B4-BE49-F238E27FC236}">
                <a16:creationId xmlns:a16="http://schemas.microsoft.com/office/drawing/2014/main" id="{A758A454-CD9A-FB47-A7A8-24F23768D825}"/>
              </a:ext>
            </a:extLst>
          </p:cNvPr>
          <p:cNvSpPr>
            <a:spLocks noGrp="1"/>
          </p:cNvSpPr>
          <p:nvPr>
            <p:ph sz="quarter" idx="4"/>
          </p:nvPr>
        </p:nvSpPr>
        <p:spPr>
          <a:xfrm>
            <a:off x="5728717" y="3143250"/>
            <a:ext cx="4863083" cy="3272064"/>
          </a:xfrm>
        </p:spPr>
        <p:txBody>
          <a:bodyPr>
            <a:normAutofit fontScale="92500"/>
          </a:bodyPr>
          <a:lstStyle/>
          <a:p>
            <a:r>
              <a:rPr lang="en-US" sz="2800" dirty="0"/>
              <a:t>Podcasts:</a:t>
            </a:r>
          </a:p>
          <a:p>
            <a:pPr lvl="1"/>
            <a:r>
              <a:rPr lang="en-US" sz="2600" dirty="0"/>
              <a:t>Show:</a:t>
            </a:r>
          </a:p>
          <a:p>
            <a:pPr lvl="2"/>
            <a:r>
              <a:rPr lang="en-US" sz="2600" dirty="0"/>
              <a:t> The Perfect Scam</a:t>
            </a:r>
          </a:p>
          <a:p>
            <a:pPr lvl="1"/>
            <a:r>
              <a:rPr lang="en-US" sz="2600" dirty="0"/>
              <a:t>Episodes:</a:t>
            </a:r>
          </a:p>
          <a:p>
            <a:pPr lvl="2"/>
            <a:r>
              <a:rPr lang="en-US" sz="2600" dirty="0"/>
              <a:t>Planet Money Ep #680 “Anatomy of a Scam”</a:t>
            </a:r>
          </a:p>
        </p:txBody>
      </p:sp>
    </p:spTree>
    <p:extLst>
      <p:ext uri="{BB962C8B-B14F-4D97-AF65-F5344CB8AC3E}">
        <p14:creationId xmlns:p14="http://schemas.microsoft.com/office/powerpoint/2010/main" val="419857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54084F9-9D87-CD49-BBFC-EEA40F0A0E62}"/>
              </a:ext>
            </a:extLst>
          </p:cNvPr>
          <p:cNvSpPr>
            <a:spLocks noGrp="1"/>
          </p:cNvSpPr>
          <p:nvPr>
            <p:ph type="body" idx="1"/>
          </p:nvPr>
        </p:nvSpPr>
        <p:spPr>
          <a:xfrm>
            <a:off x="625494" y="2313433"/>
            <a:ext cx="4270248" cy="704087"/>
          </a:xfrm>
        </p:spPr>
        <p:txBody>
          <a:bodyPr/>
          <a:lstStyle/>
          <a:p>
            <a:r>
              <a:rPr lang="en-US" dirty="0"/>
              <a:t>Prostitution &amp; Soliciting</a:t>
            </a:r>
          </a:p>
        </p:txBody>
      </p:sp>
      <p:sp>
        <p:nvSpPr>
          <p:cNvPr id="20" name="Content Placeholder 19">
            <a:extLst>
              <a:ext uri="{FF2B5EF4-FFF2-40B4-BE49-F238E27FC236}">
                <a16:creationId xmlns:a16="http://schemas.microsoft.com/office/drawing/2014/main" id="{BBE8888F-7D47-5445-8136-A77DC98D919E}"/>
              </a:ext>
            </a:extLst>
          </p:cNvPr>
          <p:cNvSpPr>
            <a:spLocks noGrp="1"/>
          </p:cNvSpPr>
          <p:nvPr>
            <p:ph sz="half" idx="2"/>
          </p:nvPr>
        </p:nvSpPr>
        <p:spPr>
          <a:xfrm>
            <a:off x="333829" y="3017520"/>
            <a:ext cx="4558543" cy="3600994"/>
          </a:xfrm>
        </p:spPr>
        <p:txBody>
          <a:bodyPr>
            <a:normAutofit fontScale="70000" lnSpcReduction="20000"/>
          </a:bodyPr>
          <a:lstStyle/>
          <a:p>
            <a:r>
              <a:rPr lang="en-CA" b="1" dirty="0"/>
              <a:t>Stopping or impeding traffic</a:t>
            </a:r>
          </a:p>
          <a:p>
            <a:r>
              <a:rPr lang="en-CA" b="1" dirty="0"/>
              <a:t>213</a:t>
            </a:r>
            <a:r>
              <a:rPr lang="en-CA" dirty="0"/>
              <a:t> </a:t>
            </a:r>
            <a:r>
              <a:rPr lang="en-CA" b="1" dirty="0"/>
              <a:t>(1)</a:t>
            </a:r>
            <a:r>
              <a:rPr lang="en-CA" dirty="0"/>
              <a:t> Everyone is guilty of an offence punishable on summary conviction who, in a public place or in any place open to public view, for the purpose of offering, providing or obtaining sexual services for consideration,</a:t>
            </a:r>
          </a:p>
          <a:p>
            <a:pPr lvl="1"/>
            <a:r>
              <a:rPr lang="en-CA" b="1" dirty="0"/>
              <a:t>(a)</a:t>
            </a:r>
            <a:r>
              <a:rPr lang="en-CA" dirty="0"/>
              <a:t> stops or attempts to stop any motor vehicle; or</a:t>
            </a:r>
          </a:p>
          <a:p>
            <a:pPr lvl="1"/>
            <a:r>
              <a:rPr lang="en-CA" b="1" dirty="0"/>
              <a:t>(b)</a:t>
            </a:r>
            <a:r>
              <a:rPr lang="en-CA" dirty="0"/>
              <a:t> impedes the free flow of pedestrian or vehicular traffic or ingress to or egress from premises adjacent to that place.</a:t>
            </a:r>
          </a:p>
          <a:p>
            <a:pPr lvl="1"/>
            <a:r>
              <a:rPr lang="en-CA" b="1" dirty="0"/>
              <a:t>(c)</a:t>
            </a:r>
            <a:r>
              <a:rPr lang="en-CA" dirty="0"/>
              <a:t> [Repealed, 2014, c. 25, s. 15]</a:t>
            </a:r>
          </a:p>
          <a:p>
            <a:r>
              <a:rPr lang="en-CA" b="1" dirty="0"/>
              <a:t>Communicating to provide sexual services for consideration</a:t>
            </a:r>
          </a:p>
          <a:p>
            <a:r>
              <a:rPr lang="en-CA" b="1" dirty="0"/>
              <a:t>(1.1)</a:t>
            </a:r>
            <a:r>
              <a:rPr lang="en-CA" dirty="0"/>
              <a:t> Everyone is guilty of an offence punishable on summary conviction who communicates with any person — for the purpose of offering or providing sexual services for consideration  —  in a public place, or in any place open to public view, that is or is next to a school ground, playground or daycare centre.</a:t>
            </a:r>
          </a:p>
          <a:p>
            <a:endParaRPr lang="en-US" dirty="0"/>
          </a:p>
        </p:txBody>
      </p:sp>
      <p:pic>
        <p:nvPicPr>
          <p:cNvPr id="24" name="Content Placeholder 23">
            <a:extLst>
              <a:ext uri="{FF2B5EF4-FFF2-40B4-BE49-F238E27FC236}">
                <a16:creationId xmlns:a16="http://schemas.microsoft.com/office/drawing/2014/main" id="{BC4E9987-D278-6A4B-8709-85EFBCC64C2D}"/>
              </a:ext>
            </a:extLst>
          </p:cNvPr>
          <p:cNvPicPr>
            <a:picLocks noGrp="1" noChangeAspect="1"/>
          </p:cNvPicPr>
          <p:nvPr>
            <p:ph sz="quarter" idx="4"/>
          </p:nvPr>
        </p:nvPicPr>
        <p:blipFill>
          <a:blip r:embed="rId3"/>
          <a:stretch>
            <a:fillRect/>
          </a:stretch>
        </p:blipFill>
        <p:spPr>
          <a:xfrm>
            <a:off x="4963139" y="2313433"/>
            <a:ext cx="7091369" cy="4311468"/>
          </a:xfrm>
        </p:spPr>
      </p:pic>
      <p:sp>
        <p:nvSpPr>
          <p:cNvPr id="18" name="Title 17">
            <a:extLst>
              <a:ext uri="{FF2B5EF4-FFF2-40B4-BE49-F238E27FC236}">
                <a16:creationId xmlns:a16="http://schemas.microsoft.com/office/drawing/2014/main" id="{C23A808A-6216-0841-BA63-E706E23867C3}"/>
              </a:ext>
            </a:extLst>
          </p:cNvPr>
          <p:cNvSpPr>
            <a:spLocks noGrp="1"/>
          </p:cNvSpPr>
          <p:nvPr>
            <p:ph type="title"/>
          </p:nvPr>
        </p:nvSpPr>
        <p:spPr/>
        <p:txBody>
          <a:bodyPr/>
          <a:lstStyle/>
          <a:p>
            <a:r>
              <a:rPr lang="en-US" dirty="0"/>
              <a:t>Other criminal code offences</a:t>
            </a:r>
          </a:p>
        </p:txBody>
      </p:sp>
    </p:spTree>
    <p:extLst>
      <p:ext uri="{BB962C8B-B14F-4D97-AF65-F5344CB8AC3E}">
        <p14:creationId xmlns:p14="http://schemas.microsoft.com/office/powerpoint/2010/main" val="1568488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C863B9-25B1-5C4C-85D0-8DF99407140D}"/>
              </a:ext>
            </a:extLst>
          </p:cNvPr>
          <p:cNvSpPr>
            <a:spLocks noGrp="1"/>
          </p:cNvSpPr>
          <p:nvPr>
            <p:ph type="body" idx="1"/>
          </p:nvPr>
        </p:nvSpPr>
        <p:spPr/>
        <p:txBody>
          <a:bodyPr/>
          <a:lstStyle/>
          <a:p>
            <a:r>
              <a:rPr lang="en-US" dirty="0"/>
              <a:t>gambling</a:t>
            </a:r>
          </a:p>
        </p:txBody>
      </p:sp>
      <p:sp>
        <p:nvSpPr>
          <p:cNvPr id="3" name="Content Placeholder 2">
            <a:extLst>
              <a:ext uri="{FF2B5EF4-FFF2-40B4-BE49-F238E27FC236}">
                <a16:creationId xmlns:a16="http://schemas.microsoft.com/office/drawing/2014/main" id="{DFA43C02-1E70-5344-9F17-C9C6D03CB7C1}"/>
              </a:ext>
            </a:extLst>
          </p:cNvPr>
          <p:cNvSpPr>
            <a:spLocks noGrp="1"/>
          </p:cNvSpPr>
          <p:nvPr>
            <p:ph sz="half" idx="2"/>
          </p:nvPr>
        </p:nvSpPr>
        <p:spPr>
          <a:xfrm>
            <a:off x="841829" y="3143249"/>
            <a:ext cx="5011855" cy="3388179"/>
          </a:xfrm>
        </p:spPr>
        <p:txBody>
          <a:bodyPr>
            <a:normAutofit fontScale="92500" lnSpcReduction="10000"/>
          </a:bodyPr>
          <a:lstStyle/>
          <a:p>
            <a:r>
              <a:rPr lang="en-US" b="1" dirty="0"/>
              <a:t>Common Bawdy House</a:t>
            </a:r>
          </a:p>
          <a:p>
            <a:pPr lvl="1"/>
            <a:r>
              <a:rPr lang="en-US" dirty="0"/>
              <a:t>Place kept, occupied, used for the purposes of prostitution or indecent acts</a:t>
            </a:r>
          </a:p>
          <a:p>
            <a:r>
              <a:rPr lang="en-US" b="1" dirty="0"/>
              <a:t>Common Betting House</a:t>
            </a:r>
          </a:p>
          <a:p>
            <a:pPr lvl="1"/>
            <a:r>
              <a:rPr lang="en-US" dirty="0"/>
              <a:t>Place where people bet among themselves, but owner/house keeps portion</a:t>
            </a:r>
          </a:p>
          <a:p>
            <a:r>
              <a:rPr lang="en-US" b="1" dirty="0"/>
              <a:t>Common Gaming House</a:t>
            </a:r>
          </a:p>
          <a:p>
            <a:pPr lvl="1"/>
            <a:r>
              <a:rPr lang="en-US" dirty="0"/>
              <a:t>Place kept for gain or profit where people play games (</a:t>
            </a:r>
            <a:r>
              <a:rPr lang="en-US" dirty="0" err="1"/>
              <a:t>eg.</a:t>
            </a:r>
            <a:r>
              <a:rPr lang="en-US" dirty="0"/>
              <a:t> poker), owner keeps portion</a:t>
            </a:r>
          </a:p>
          <a:p>
            <a:r>
              <a:rPr lang="en-US" b="1" dirty="0"/>
              <a:t>Keeping a ‘disorderly house’ is an indictable offence, max 2 years. </a:t>
            </a:r>
          </a:p>
          <a:p>
            <a:pPr lvl="1"/>
            <a:endParaRPr lang="en-US" dirty="0"/>
          </a:p>
        </p:txBody>
      </p:sp>
      <p:sp>
        <p:nvSpPr>
          <p:cNvPr id="4" name="Content Placeholder 3">
            <a:extLst>
              <a:ext uri="{FF2B5EF4-FFF2-40B4-BE49-F238E27FC236}">
                <a16:creationId xmlns:a16="http://schemas.microsoft.com/office/drawing/2014/main" id="{1EA4D494-E9A9-104F-94B0-EAB6F338E149}"/>
              </a:ext>
            </a:extLst>
          </p:cNvPr>
          <p:cNvSpPr>
            <a:spLocks noGrp="1"/>
          </p:cNvSpPr>
          <p:nvPr>
            <p:ph sz="quarter" idx="4"/>
          </p:nvPr>
        </p:nvSpPr>
        <p:spPr/>
        <p:txBody>
          <a:bodyPr>
            <a:normAutofit fontScale="92500" lnSpcReduction="10000"/>
          </a:bodyPr>
          <a:lstStyle/>
          <a:p>
            <a:r>
              <a:rPr lang="en-US" dirty="0"/>
              <a:t>Should the Government benefit from racetrack/ casino betting even though it is illegal for an individual to benefit?</a:t>
            </a:r>
          </a:p>
          <a:p>
            <a:endParaRPr lang="en-US" dirty="0"/>
          </a:p>
          <a:p>
            <a:r>
              <a:rPr lang="en-US" dirty="0"/>
              <a:t>Should gambling be legal?</a:t>
            </a:r>
          </a:p>
          <a:p>
            <a:endParaRPr lang="en-US" dirty="0"/>
          </a:p>
          <a:p>
            <a:r>
              <a:rPr lang="en-US" dirty="0" err="1"/>
              <a:t>Parq</a:t>
            </a:r>
            <a:r>
              <a:rPr lang="en-US" dirty="0"/>
              <a:t> Vancouver pays $200,000/year to offset negative impacts of casino</a:t>
            </a:r>
          </a:p>
          <a:p>
            <a:endParaRPr lang="en-US" dirty="0"/>
          </a:p>
        </p:txBody>
      </p:sp>
      <p:sp>
        <p:nvSpPr>
          <p:cNvPr id="5" name="Text Placeholder 4">
            <a:extLst>
              <a:ext uri="{FF2B5EF4-FFF2-40B4-BE49-F238E27FC236}">
                <a16:creationId xmlns:a16="http://schemas.microsoft.com/office/drawing/2014/main" id="{27B7EFA4-796D-4041-82E2-2395BD293D2C}"/>
              </a:ext>
            </a:extLst>
          </p:cNvPr>
          <p:cNvSpPr>
            <a:spLocks noGrp="1"/>
          </p:cNvSpPr>
          <p:nvPr>
            <p:ph type="body" sz="quarter" idx="13"/>
          </p:nvPr>
        </p:nvSpPr>
        <p:spPr/>
        <p:txBody>
          <a:bodyPr/>
          <a:lstStyle/>
          <a:p>
            <a:r>
              <a:rPr lang="en-US" dirty="0"/>
              <a:t>Things to consider</a:t>
            </a:r>
          </a:p>
        </p:txBody>
      </p:sp>
      <p:sp>
        <p:nvSpPr>
          <p:cNvPr id="6" name="Title 5">
            <a:extLst>
              <a:ext uri="{FF2B5EF4-FFF2-40B4-BE49-F238E27FC236}">
                <a16:creationId xmlns:a16="http://schemas.microsoft.com/office/drawing/2014/main" id="{00474A18-2947-0744-80ED-1B6BF3CE9EA0}"/>
              </a:ext>
            </a:extLst>
          </p:cNvPr>
          <p:cNvSpPr>
            <a:spLocks noGrp="1"/>
          </p:cNvSpPr>
          <p:nvPr>
            <p:ph type="title"/>
          </p:nvPr>
        </p:nvSpPr>
        <p:spPr/>
        <p:txBody>
          <a:bodyPr/>
          <a:lstStyle/>
          <a:p>
            <a:r>
              <a:rPr lang="en-US" dirty="0"/>
              <a:t>Other criminal code offences</a:t>
            </a:r>
          </a:p>
        </p:txBody>
      </p:sp>
    </p:spTree>
    <p:extLst>
      <p:ext uri="{BB962C8B-B14F-4D97-AF65-F5344CB8AC3E}">
        <p14:creationId xmlns:p14="http://schemas.microsoft.com/office/powerpoint/2010/main" val="641022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ABAB-DB71-7542-B67C-069B40B16870}"/>
              </a:ext>
            </a:extLst>
          </p:cNvPr>
          <p:cNvSpPr>
            <a:spLocks noGrp="1"/>
          </p:cNvSpPr>
          <p:nvPr>
            <p:ph type="title"/>
          </p:nvPr>
        </p:nvSpPr>
        <p:spPr/>
        <p:txBody>
          <a:bodyPr/>
          <a:lstStyle/>
          <a:p>
            <a:r>
              <a:rPr lang="en-US" dirty="0"/>
              <a:t>R v </a:t>
            </a:r>
            <a:r>
              <a:rPr lang="en-US" dirty="0" err="1"/>
              <a:t>Trochym</a:t>
            </a:r>
            <a:r>
              <a:rPr lang="en-US" dirty="0"/>
              <a:t> [2007] 1 S.C.R. 239</a:t>
            </a:r>
          </a:p>
        </p:txBody>
      </p:sp>
      <p:sp>
        <p:nvSpPr>
          <p:cNvPr id="3" name="Content Placeholder 2">
            <a:extLst>
              <a:ext uri="{FF2B5EF4-FFF2-40B4-BE49-F238E27FC236}">
                <a16:creationId xmlns:a16="http://schemas.microsoft.com/office/drawing/2014/main" id="{4FBC889C-1F8A-8944-A3F7-1A29CC3F69CD}"/>
              </a:ext>
            </a:extLst>
          </p:cNvPr>
          <p:cNvSpPr>
            <a:spLocks noGrp="1"/>
          </p:cNvSpPr>
          <p:nvPr>
            <p:ph sz="half" idx="1"/>
          </p:nvPr>
        </p:nvSpPr>
        <p:spPr>
          <a:xfrm>
            <a:off x="762000" y="2638044"/>
            <a:ext cx="5334000" cy="3101982"/>
          </a:xfrm>
        </p:spPr>
        <p:txBody>
          <a:bodyPr>
            <a:noAutofit/>
          </a:bodyPr>
          <a:lstStyle/>
          <a:p>
            <a:r>
              <a:rPr lang="en-US" dirty="0"/>
              <a:t>Charged with the murder of his girlfriend</a:t>
            </a:r>
          </a:p>
          <a:p>
            <a:r>
              <a:rPr lang="en-US" dirty="0"/>
              <a:t>Witness heard a man banging, didn’t see, but heard him admitted</a:t>
            </a:r>
          </a:p>
          <a:p>
            <a:r>
              <a:rPr lang="en-US" dirty="0"/>
              <a:t>Estimated time of death concluded that the person who entered the apartment was likely the murderer</a:t>
            </a:r>
          </a:p>
          <a:p>
            <a:r>
              <a:rPr lang="en-US" dirty="0"/>
              <a:t>Witness further testified they saw the boyfriend leave the apartment at 3pm Wednesday– contrary to the initial statement of Thursday</a:t>
            </a:r>
          </a:p>
          <a:p>
            <a:r>
              <a:rPr lang="en-US" dirty="0"/>
              <a:t>The witness clarified their story only after undergoing hypnosis</a:t>
            </a:r>
          </a:p>
        </p:txBody>
      </p:sp>
      <p:sp>
        <p:nvSpPr>
          <p:cNvPr id="4" name="Content Placeholder 3">
            <a:extLst>
              <a:ext uri="{FF2B5EF4-FFF2-40B4-BE49-F238E27FC236}">
                <a16:creationId xmlns:a16="http://schemas.microsoft.com/office/drawing/2014/main" id="{E555B9D0-E1F8-6D49-A800-F0552A27C106}"/>
              </a:ext>
            </a:extLst>
          </p:cNvPr>
          <p:cNvSpPr>
            <a:spLocks noGrp="1"/>
          </p:cNvSpPr>
          <p:nvPr>
            <p:ph sz="half" idx="2"/>
          </p:nvPr>
        </p:nvSpPr>
        <p:spPr/>
        <p:txBody>
          <a:bodyPr>
            <a:normAutofit fontScale="92500"/>
          </a:bodyPr>
          <a:lstStyle/>
          <a:p>
            <a:r>
              <a:rPr lang="en-US" sz="2400" b="1" dirty="0"/>
              <a:t>Why did the police want the witness to undergo hypnosis?</a:t>
            </a:r>
          </a:p>
          <a:p>
            <a:r>
              <a:rPr lang="en-US" sz="2400" b="1" dirty="0"/>
              <a:t>If hypnosis is not admissible in court, should it be used as an investigation tool?</a:t>
            </a:r>
          </a:p>
          <a:p>
            <a:r>
              <a:rPr lang="en-US" sz="2400" b="1" dirty="0"/>
              <a:t>Do you agree with the outcome?</a:t>
            </a:r>
          </a:p>
        </p:txBody>
      </p:sp>
    </p:spTree>
    <p:extLst>
      <p:ext uri="{BB962C8B-B14F-4D97-AF65-F5344CB8AC3E}">
        <p14:creationId xmlns:p14="http://schemas.microsoft.com/office/powerpoint/2010/main" val="225411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4B8D-B85C-8D42-8E9F-26C9AE263F43}"/>
              </a:ext>
            </a:extLst>
          </p:cNvPr>
          <p:cNvSpPr>
            <a:spLocks noGrp="1"/>
          </p:cNvSpPr>
          <p:nvPr>
            <p:ph type="title"/>
          </p:nvPr>
        </p:nvSpPr>
        <p:spPr>
          <a:xfrm>
            <a:off x="2231136" y="964692"/>
            <a:ext cx="7729728" cy="1188720"/>
          </a:xfrm>
        </p:spPr>
        <p:txBody>
          <a:bodyPr>
            <a:normAutofit/>
          </a:bodyPr>
          <a:lstStyle/>
          <a:p>
            <a:r>
              <a:rPr lang="en-US" dirty="0"/>
              <a:t>Drug offences</a:t>
            </a:r>
          </a:p>
        </p:txBody>
      </p:sp>
      <p:sp>
        <p:nvSpPr>
          <p:cNvPr id="3" name="Content Placeholder 2">
            <a:extLst>
              <a:ext uri="{FF2B5EF4-FFF2-40B4-BE49-F238E27FC236}">
                <a16:creationId xmlns:a16="http://schemas.microsoft.com/office/drawing/2014/main" id="{C8F0306E-C61F-4A4C-8725-C30F5A82AC82}"/>
              </a:ext>
            </a:extLst>
          </p:cNvPr>
          <p:cNvSpPr>
            <a:spLocks noGrp="1"/>
          </p:cNvSpPr>
          <p:nvPr>
            <p:ph idx="1"/>
          </p:nvPr>
        </p:nvSpPr>
        <p:spPr>
          <a:xfrm>
            <a:off x="580644" y="2638044"/>
            <a:ext cx="3631692" cy="3101983"/>
          </a:xfrm>
        </p:spPr>
        <p:txBody>
          <a:bodyPr>
            <a:normAutofit/>
          </a:bodyPr>
          <a:lstStyle/>
          <a:p>
            <a:r>
              <a:rPr lang="en-US" dirty="0"/>
              <a:t>Controlled Drug and Substance Act (1997) replaced Narcotic Control Act and  parts of the Food &amp; Drug Act</a:t>
            </a:r>
          </a:p>
          <a:p>
            <a:r>
              <a:rPr lang="en-US" b="1" dirty="0"/>
              <a:t>“Controlled substance” </a:t>
            </a:r>
            <a:r>
              <a:rPr lang="en-US" dirty="0"/>
              <a:t>defined by list set out in schedule I-VI</a:t>
            </a:r>
            <a:endParaRPr lang="en-US" b="1" dirty="0"/>
          </a:p>
        </p:txBody>
      </p:sp>
      <p:sp>
        <p:nvSpPr>
          <p:cNvPr id="9" name="Rectangle 8">
            <a:extLst>
              <a:ext uri="{FF2B5EF4-FFF2-40B4-BE49-F238E27FC236}">
                <a16:creationId xmlns:a16="http://schemas.microsoft.com/office/drawing/2014/main" id="{4FA78011-41B8-4129-B600-6AA825F0C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8316" y="2743200"/>
            <a:ext cx="3622548" cy="299682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CD92935-2BFB-8D49-85F2-5FA74BBE2153}"/>
              </a:ext>
            </a:extLst>
          </p:cNvPr>
          <p:cNvPicPr>
            <a:picLocks noChangeAspect="1"/>
          </p:cNvPicPr>
          <p:nvPr/>
        </p:nvPicPr>
        <p:blipFill rotWithShape="1">
          <a:blip r:embed="rId2"/>
          <a:srcRect r="3215" b="-4"/>
          <a:stretch/>
        </p:blipFill>
        <p:spPr>
          <a:xfrm>
            <a:off x="4677450" y="2367725"/>
            <a:ext cx="7209749" cy="5847908"/>
          </a:xfrm>
          <a:prstGeom prst="rect">
            <a:avLst/>
          </a:prstGeom>
        </p:spPr>
      </p:pic>
    </p:spTree>
    <p:extLst>
      <p:ext uri="{BB962C8B-B14F-4D97-AF65-F5344CB8AC3E}">
        <p14:creationId xmlns:p14="http://schemas.microsoft.com/office/powerpoint/2010/main" val="3826469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156A860-B3B9-6242-B939-06B2C5570FE3}"/>
              </a:ext>
            </a:extLst>
          </p:cNvPr>
          <p:cNvSpPr>
            <a:spLocks noGrp="1"/>
          </p:cNvSpPr>
          <p:nvPr>
            <p:ph type="body" idx="1"/>
          </p:nvPr>
        </p:nvSpPr>
        <p:spPr/>
        <p:txBody>
          <a:bodyPr/>
          <a:lstStyle/>
          <a:p>
            <a:r>
              <a:rPr lang="en-US" dirty="0"/>
              <a:t>Definitions</a:t>
            </a:r>
          </a:p>
        </p:txBody>
      </p:sp>
      <p:sp>
        <p:nvSpPr>
          <p:cNvPr id="16" name="Text Placeholder 15">
            <a:extLst>
              <a:ext uri="{FF2B5EF4-FFF2-40B4-BE49-F238E27FC236}">
                <a16:creationId xmlns:a16="http://schemas.microsoft.com/office/drawing/2014/main" id="{67694EFA-4E2A-F04F-8562-2EB231282219}"/>
              </a:ext>
            </a:extLst>
          </p:cNvPr>
          <p:cNvSpPr>
            <a:spLocks noGrp="1"/>
          </p:cNvSpPr>
          <p:nvPr>
            <p:ph sz="half" idx="2"/>
          </p:nvPr>
        </p:nvSpPr>
        <p:spPr>
          <a:xfrm>
            <a:off x="978568" y="3143250"/>
            <a:ext cx="4875116" cy="3289634"/>
          </a:xfrm>
        </p:spPr>
        <p:txBody>
          <a:bodyPr>
            <a:normAutofit/>
          </a:bodyPr>
          <a:lstStyle/>
          <a:p>
            <a:r>
              <a:rPr lang="en-US" sz="1800" dirty="0">
                <a:solidFill>
                  <a:schemeClr val="tx1"/>
                </a:solidFill>
              </a:rPr>
              <a:t>State of having knowledge of and control over illicit drugs</a:t>
            </a:r>
          </a:p>
          <a:p>
            <a:r>
              <a:rPr lang="en-US" sz="1800" dirty="0">
                <a:solidFill>
                  <a:schemeClr val="tx1"/>
                </a:solidFill>
              </a:rPr>
              <a:t>Conditions:</a:t>
            </a:r>
          </a:p>
          <a:p>
            <a:pPr lvl="1"/>
            <a:r>
              <a:rPr lang="en-US" dirty="0">
                <a:solidFill>
                  <a:schemeClr val="tx1"/>
                </a:solidFill>
              </a:rPr>
              <a:t>Person in possession must know what the item is, and some control over it</a:t>
            </a:r>
          </a:p>
          <a:p>
            <a:pPr lvl="1"/>
            <a:r>
              <a:rPr lang="en-US" dirty="0">
                <a:solidFill>
                  <a:schemeClr val="tx1"/>
                </a:solidFill>
              </a:rPr>
              <a:t>Person found in possession, even if they gave the item to someone else</a:t>
            </a:r>
          </a:p>
          <a:p>
            <a:pPr lvl="1"/>
            <a:r>
              <a:rPr lang="en-US" dirty="0">
                <a:solidFill>
                  <a:schemeClr val="tx1"/>
                </a:solidFill>
              </a:rPr>
              <a:t>Doesn’t have possession, but awareness and consents to its possession by someone else</a:t>
            </a:r>
          </a:p>
          <a:p>
            <a:pPr lvl="1"/>
            <a:endParaRPr lang="en-US" dirty="0">
              <a:solidFill>
                <a:schemeClr val="tx1"/>
              </a:solidFill>
            </a:endParaRPr>
          </a:p>
        </p:txBody>
      </p:sp>
      <p:sp>
        <p:nvSpPr>
          <p:cNvPr id="30" name="Content Placeholder 29">
            <a:extLst>
              <a:ext uri="{FF2B5EF4-FFF2-40B4-BE49-F238E27FC236}">
                <a16:creationId xmlns:a16="http://schemas.microsoft.com/office/drawing/2014/main" id="{0574AF68-7309-C647-8D8A-5A1E8FDA40C2}"/>
              </a:ext>
            </a:extLst>
          </p:cNvPr>
          <p:cNvSpPr>
            <a:spLocks noGrp="1"/>
          </p:cNvSpPr>
          <p:nvPr>
            <p:ph sz="quarter" idx="4"/>
          </p:nvPr>
        </p:nvSpPr>
        <p:spPr>
          <a:xfrm>
            <a:off x="6338316" y="3143249"/>
            <a:ext cx="5548884" cy="3571875"/>
          </a:xfrm>
        </p:spPr>
        <p:txBody>
          <a:bodyPr numCol="2">
            <a:noAutofit/>
          </a:bodyPr>
          <a:lstStyle/>
          <a:p>
            <a:pPr algn="ctr"/>
            <a:r>
              <a:rPr lang="en-US" dirty="0">
                <a:solidFill>
                  <a:schemeClr val="tx1"/>
                </a:solidFill>
              </a:rPr>
              <a:t>Schedule 1</a:t>
            </a:r>
          </a:p>
          <a:p>
            <a:pPr algn="ctr"/>
            <a:r>
              <a:rPr lang="en-US" dirty="0">
                <a:solidFill>
                  <a:schemeClr val="bg1"/>
                </a:solidFill>
              </a:rPr>
              <a:t>Indictable: 7 years</a:t>
            </a:r>
          </a:p>
          <a:p>
            <a:pPr algn="ctr"/>
            <a:r>
              <a:rPr lang="en-US" dirty="0">
                <a:solidFill>
                  <a:schemeClr val="bg1"/>
                </a:solidFill>
              </a:rPr>
              <a:t>Summary: 1</a:t>
            </a:r>
            <a:r>
              <a:rPr lang="en-US" baseline="30000" dirty="0">
                <a:solidFill>
                  <a:schemeClr val="bg1"/>
                </a:solidFill>
              </a:rPr>
              <a:t>st</a:t>
            </a:r>
            <a:r>
              <a:rPr lang="en-US" dirty="0">
                <a:solidFill>
                  <a:schemeClr val="bg1"/>
                </a:solidFill>
              </a:rPr>
              <a:t> $1000 and/or 6 months</a:t>
            </a:r>
          </a:p>
          <a:p>
            <a:pPr algn="ctr"/>
            <a:r>
              <a:rPr lang="en-US" dirty="0">
                <a:solidFill>
                  <a:schemeClr val="bg1"/>
                </a:solidFill>
              </a:rPr>
              <a:t>2nd: $2000 and/or 1 year</a:t>
            </a:r>
          </a:p>
          <a:p>
            <a:pPr algn="ctr"/>
            <a:r>
              <a:rPr lang="en-US" dirty="0">
                <a:solidFill>
                  <a:schemeClr val="tx1"/>
                </a:solidFill>
              </a:rPr>
              <a:t>Schedule II</a:t>
            </a:r>
          </a:p>
          <a:p>
            <a:pPr algn="ctr"/>
            <a:r>
              <a:rPr lang="en-US" dirty="0">
                <a:solidFill>
                  <a:schemeClr val="bg1"/>
                </a:solidFill>
              </a:rPr>
              <a:t>Indictable: 5 years - a day</a:t>
            </a:r>
          </a:p>
          <a:p>
            <a:pPr algn="ctr"/>
            <a:r>
              <a:rPr lang="en-US" dirty="0">
                <a:solidFill>
                  <a:schemeClr val="bg1"/>
                </a:solidFill>
              </a:rPr>
              <a:t>Summary: as above</a:t>
            </a:r>
          </a:p>
          <a:p>
            <a:pPr marL="0" indent="0" algn="ctr">
              <a:buNone/>
            </a:pPr>
            <a:endParaRPr lang="en-US" dirty="0">
              <a:solidFill>
                <a:schemeClr val="tx1"/>
              </a:solidFill>
            </a:endParaRPr>
          </a:p>
          <a:p>
            <a:pPr marL="0" indent="0" algn="ctr">
              <a:buNone/>
            </a:pPr>
            <a:r>
              <a:rPr lang="en-US" dirty="0">
                <a:solidFill>
                  <a:schemeClr val="tx1"/>
                </a:solidFill>
              </a:rPr>
              <a:t>Schedule III</a:t>
            </a:r>
          </a:p>
          <a:p>
            <a:pPr algn="ctr"/>
            <a:r>
              <a:rPr lang="en-US" dirty="0">
                <a:solidFill>
                  <a:schemeClr val="bg1"/>
                </a:solidFill>
              </a:rPr>
              <a:t>Indictable: 3 years</a:t>
            </a:r>
          </a:p>
          <a:p>
            <a:pPr algn="ctr"/>
            <a:r>
              <a:rPr lang="en-US" dirty="0">
                <a:solidFill>
                  <a:schemeClr val="bg1"/>
                </a:solidFill>
              </a:rPr>
              <a:t>Summary: as above</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Schedule IV &amp; V</a:t>
            </a:r>
          </a:p>
          <a:p>
            <a:pPr algn="ctr"/>
            <a:r>
              <a:rPr lang="en-US" dirty="0">
                <a:solidFill>
                  <a:schemeClr val="bg1"/>
                </a:solidFill>
              </a:rPr>
              <a:t>Not offence</a:t>
            </a:r>
            <a:endParaRPr lang="en-US" dirty="0">
              <a:solidFill>
                <a:schemeClr val="tx1"/>
              </a:solidFill>
            </a:endParaRPr>
          </a:p>
          <a:p>
            <a:pPr algn="ctr"/>
            <a:endParaRPr lang="en-US" sz="1600" dirty="0"/>
          </a:p>
        </p:txBody>
      </p:sp>
      <p:sp>
        <p:nvSpPr>
          <p:cNvPr id="31" name="Text Placeholder 30">
            <a:extLst>
              <a:ext uri="{FF2B5EF4-FFF2-40B4-BE49-F238E27FC236}">
                <a16:creationId xmlns:a16="http://schemas.microsoft.com/office/drawing/2014/main" id="{334A01E5-4411-A746-8DFB-53222A47BD53}"/>
              </a:ext>
            </a:extLst>
          </p:cNvPr>
          <p:cNvSpPr>
            <a:spLocks noGrp="1"/>
          </p:cNvSpPr>
          <p:nvPr>
            <p:ph type="body" sz="quarter" idx="13"/>
          </p:nvPr>
        </p:nvSpPr>
        <p:spPr>
          <a:xfrm>
            <a:off x="7081266" y="2390013"/>
            <a:ext cx="4270248" cy="704087"/>
          </a:xfrm>
        </p:spPr>
        <p:txBody>
          <a:bodyPr/>
          <a:lstStyle/>
          <a:p>
            <a:r>
              <a:rPr lang="en-US" dirty="0"/>
              <a:t>Penalties</a:t>
            </a:r>
          </a:p>
        </p:txBody>
      </p:sp>
      <p:sp>
        <p:nvSpPr>
          <p:cNvPr id="15" name="Title 14">
            <a:extLst>
              <a:ext uri="{FF2B5EF4-FFF2-40B4-BE49-F238E27FC236}">
                <a16:creationId xmlns:a16="http://schemas.microsoft.com/office/drawing/2014/main" id="{D8B55D10-5199-D54F-BBE8-DA9029FC8A2D}"/>
              </a:ext>
            </a:extLst>
          </p:cNvPr>
          <p:cNvSpPr>
            <a:spLocks noGrp="1"/>
          </p:cNvSpPr>
          <p:nvPr>
            <p:ph type="title"/>
          </p:nvPr>
        </p:nvSpPr>
        <p:spPr/>
        <p:txBody>
          <a:bodyPr/>
          <a:lstStyle/>
          <a:p>
            <a:r>
              <a:rPr lang="en-US" dirty="0"/>
              <a:t>possession</a:t>
            </a:r>
          </a:p>
        </p:txBody>
      </p:sp>
    </p:spTree>
    <p:extLst>
      <p:ext uri="{BB962C8B-B14F-4D97-AF65-F5344CB8AC3E}">
        <p14:creationId xmlns:p14="http://schemas.microsoft.com/office/powerpoint/2010/main" val="1110426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156A860-B3B9-6242-B939-06B2C5570FE3}"/>
              </a:ext>
            </a:extLst>
          </p:cNvPr>
          <p:cNvSpPr>
            <a:spLocks noGrp="1"/>
          </p:cNvSpPr>
          <p:nvPr>
            <p:ph type="body" idx="1"/>
          </p:nvPr>
        </p:nvSpPr>
        <p:spPr/>
        <p:txBody>
          <a:bodyPr/>
          <a:lstStyle/>
          <a:p>
            <a:r>
              <a:rPr lang="en-US" dirty="0"/>
              <a:t>Definitions</a:t>
            </a:r>
          </a:p>
        </p:txBody>
      </p:sp>
      <p:sp>
        <p:nvSpPr>
          <p:cNvPr id="16" name="Text Placeholder 15">
            <a:extLst>
              <a:ext uri="{FF2B5EF4-FFF2-40B4-BE49-F238E27FC236}">
                <a16:creationId xmlns:a16="http://schemas.microsoft.com/office/drawing/2014/main" id="{67694EFA-4E2A-F04F-8562-2EB231282219}"/>
              </a:ext>
            </a:extLst>
          </p:cNvPr>
          <p:cNvSpPr>
            <a:spLocks noGrp="1"/>
          </p:cNvSpPr>
          <p:nvPr>
            <p:ph sz="half" idx="2"/>
          </p:nvPr>
        </p:nvSpPr>
        <p:spPr>
          <a:xfrm>
            <a:off x="978568" y="3143250"/>
            <a:ext cx="4875116" cy="3289634"/>
          </a:xfrm>
        </p:spPr>
        <p:txBody>
          <a:bodyPr>
            <a:normAutofit/>
          </a:bodyPr>
          <a:lstStyle/>
          <a:p>
            <a:r>
              <a:rPr lang="en-US" sz="1800" dirty="0">
                <a:solidFill>
                  <a:schemeClr val="tx1"/>
                </a:solidFill>
              </a:rPr>
              <a:t>Sell, give, administer, transport, send, deliver, or distribute controlled substances, sell authorization, or offer services of the above. </a:t>
            </a:r>
          </a:p>
          <a:p>
            <a:r>
              <a:rPr lang="en-US" sz="1800" dirty="0">
                <a:solidFill>
                  <a:schemeClr val="tx1"/>
                </a:solidFill>
              </a:rPr>
              <a:t>Conditions:</a:t>
            </a:r>
          </a:p>
          <a:p>
            <a:pPr lvl="1"/>
            <a:r>
              <a:rPr lang="en-US" dirty="0">
                <a:solidFill>
                  <a:schemeClr val="tx1"/>
                </a:solidFill>
              </a:rPr>
              <a:t>Intention can be proven if the amount exceeds personal use</a:t>
            </a:r>
          </a:p>
          <a:p>
            <a:pPr lvl="1"/>
            <a:r>
              <a:rPr lang="en-US" dirty="0">
                <a:solidFill>
                  <a:schemeClr val="tx1"/>
                </a:solidFill>
              </a:rPr>
              <a:t>Presence of other tools: scales, bags, lists of names, or a large amount of cash</a:t>
            </a:r>
          </a:p>
          <a:p>
            <a:pPr lvl="1"/>
            <a:r>
              <a:rPr lang="en-US" dirty="0">
                <a:solidFill>
                  <a:schemeClr val="tx1"/>
                </a:solidFill>
              </a:rPr>
              <a:t>Prove intent to make an offer, not intent to carry out</a:t>
            </a:r>
          </a:p>
          <a:p>
            <a:pPr lvl="1"/>
            <a:endParaRPr lang="en-US" dirty="0">
              <a:solidFill>
                <a:schemeClr val="tx1"/>
              </a:solidFill>
            </a:endParaRPr>
          </a:p>
        </p:txBody>
      </p:sp>
      <p:sp>
        <p:nvSpPr>
          <p:cNvPr id="30" name="Content Placeholder 29">
            <a:extLst>
              <a:ext uri="{FF2B5EF4-FFF2-40B4-BE49-F238E27FC236}">
                <a16:creationId xmlns:a16="http://schemas.microsoft.com/office/drawing/2014/main" id="{0574AF68-7309-C647-8D8A-5A1E8FDA40C2}"/>
              </a:ext>
            </a:extLst>
          </p:cNvPr>
          <p:cNvSpPr>
            <a:spLocks noGrp="1"/>
          </p:cNvSpPr>
          <p:nvPr>
            <p:ph sz="quarter" idx="4"/>
          </p:nvPr>
        </p:nvSpPr>
        <p:spPr>
          <a:xfrm>
            <a:off x="6338316" y="3143249"/>
            <a:ext cx="5548884" cy="3571875"/>
          </a:xfrm>
        </p:spPr>
        <p:txBody>
          <a:bodyPr numCol="1">
            <a:noAutofit/>
          </a:bodyPr>
          <a:lstStyle/>
          <a:p>
            <a:pPr algn="ctr"/>
            <a:r>
              <a:rPr lang="en-US" sz="2000" dirty="0">
                <a:solidFill>
                  <a:schemeClr val="tx1"/>
                </a:solidFill>
              </a:rPr>
              <a:t>Schedule 1&amp; II</a:t>
            </a:r>
          </a:p>
          <a:p>
            <a:pPr algn="ctr"/>
            <a:r>
              <a:rPr lang="en-US" sz="2000" dirty="0">
                <a:solidFill>
                  <a:schemeClr val="bg1"/>
                </a:solidFill>
              </a:rPr>
              <a:t>Indictable: life imprisonment</a:t>
            </a:r>
          </a:p>
          <a:p>
            <a:pPr marL="0" indent="0" algn="ctr">
              <a:buNone/>
            </a:pPr>
            <a:r>
              <a:rPr lang="en-US" sz="2000" dirty="0">
                <a:solidFill>
                  <a:schemeClr val="tx1"/>
                </a:solidFill>
              </a:rPr>
              <a:t>Schedule III</a:t>
            </a:r>
          </a:p>
          <a:p>
            <a:pPr algn="ctr"/>
            <a:r>
              <a:rPr lang="en-US" sz="2000" dirty="0">
                <a:solidFill>
                  <a:schemeClr val="bg1"/>
                </a:solidFill>
              </a:rPr>
              <a:t>Indictable: 10 years</a:t>
            </a:r>
          </a:p>
          <a:p>
            <a:pPr algn="ctr"/>
            <a:r>
              <a:rPr lang="en-US" sz="2000" dirty="0">
                <a:solidFill>
                  <a:schemeClr val="bg1"/>
                </a:solidFill>
              </a:rPr>
              <a:t>Summary: 18 months</a:t>
            </a:r>
            <a:endParaRPr lang="en-US" sz="2000" dirty="0">
              <a:solidFill>
                <a:schemeClr val="tx1"/>
              </a:solidFill>
            </a:endParaRPr>
          </a:p>
          <a:p>
            <a:pPr algn="ctr"/>
            <a:r>
              <a:rPr lang="en-US" sz="2000" dirty="0">
                <a:solidFill>
                  <a:schemeClr val="tx1"/>
                </a:solidFill>
              </a:rPr>
              <a:t>Schedule IV </a:t>
            </a:r>
          </a:p>
          <a:p>
            <a:pPr algn="ctr"/>
            <a:r>
              <a:rPr lang="en-US" sz="2000" dirty="0">
                <a:solidFill>
                  <a:schemeClr val="bg1"/>
                </a:solidFill>
              </a:rPr>
              <a:t>Indictable: 3 years</a:t>
            </a:r>
          </a:p>
          <a:p>
            <a:pPr algn="ctr"/>
            <a:r>
              <a:rPr lang="en-US" sz="2000" dirty="0">
                <a:solidFill>
                  <a:schemeClr val="bg1"/>
                </a:solidFill>
              </a:rPr>
              <a:t>Summary: 1 year</a:t>
            </a:r>
          </a:p>
          <a:p>
            <a:pPr algn="ctr"/>
            <a:endParaRPr lang="en-US" sz="1600" dirty="0"/>
          </a:p>
        </p:txBody>
      </p:sp>
      <p:sp>
        <p:nvSpPr>
          <p:cNvPr id="31" name="Text Placeholder 30">
            <a:extLst>
              <a:ext uri="{FF2B5EF4-FFF2-40B4-BE49-F238E27FC236}">
                <a16:creationId xmlns:a16="http://schemas.microsoft.com/office/drawing/2014/main" id="{334A01E5-4411-A746-8DFB-53222A47BD53}"/>
              </a:ext>
            </a:extLst>
          </p:cNvPr>
          <p:cNvSpPr>
            <a:spLocks noGrp="1"/>
          </p:cNvSpPr>
          <p:nvPr>
            <p:ph type="body" sz="quarter" idx="13"/>
          </p:nvPr>
        </p:nvSpPr>
        <p:spPr>
          <a:xfrm>
            <a:off x="7081266" y="2390013"/>
            <a:ext cx="4270248" cy="704087"/>
          </a:xfrm>
        </p:spPr>
        <p:txBody>
          <a:bodyPr/>
          <a:lstStyle/>
          <a:p>
            <a:r>
              <a:rPr lang="en-US" dirty="0"/>
              <a:t>Penalties</a:t>
            </a:r>
          </a:p>
        </p:txBody>
      </p:sp>
      <p:sp>
        <p:nvSpPr>
          <p:cNvPr id="15" name="Title 14">
            <a:extLst>
              <a:ext uri="{FF2B5EF4-FFF2-40B4-BE49-F238E27FC236}">
                <a16:creationId xmlns:a16="http://schemas.microsoft.com/office/drawing/2014/main" id="{D8B55D10-5199-D54F-BBE8-DA9029FC8A2D}"/>
              </a:ext>
            </a:extLst>
          </p:cNvPr>
          <p:cNvSpPr>
            <a:spLocks noGrp="1"/>
          </p:cNvSpPr>
          <p:nvPr>
            <p:ph type="title"/>
          </p:nvPr>
        </p:nvSpPr>
        <p:spPr/>
        <p:txBody>
          <a:bodyPr>
            <a:normAutofit fontScale="90000"/>
          </a:bodyPr>
          <a:lstStyle/>
          <a:p>
            <a:r>
              <a:rPr lang="en-US" dirty="0"/>
              <a:t>Trafficking, and</a:t>
            </a:r>
            <a:br>
              <a:rPr lang="en-US" dirty="0"/>
            </a:br>
            <a:r>
              <a:rPr lang="en-US" dirty="0"/>
              <a:t>Possession for purpose of trafficking</a:t>
            </a:r>
          </a:p>
        </p:txBody>
      </p:sp>
    </p:spTree>
    <p:extLst>
      <p:ext uri="{BB962C8B-B14F-4D97-AF65-F5344CB8AC3E}">
        <p14:creationId xmlns:p14="http://schemas.microsoft.com/office/powerpoint/2010/main" val="91202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156A860-B3B9-6242-B939-06B2C5570FE3}"/>
              </a:ext>
            </a:extLst>
          </p:cNvPr>
          <p:cNvSpPr>
            <a:spLocks noGrp="1"/>
          </p:cNvSpPr>
          <p:nvPr>
            <p:ph type="body" idx="1"/>
          </p:nvPr>
        </p:nvSpPr>
        <p:spPr>
          <a:xfrm>
            <a:off x="6785811" y="1944467"/>
            <a:ext cx="4604325" cy="704087"/>
          </a:xfrm>
        </p:spPr>
        <p:txBody>
          <a:bodyPr/>
          <a:lstStyle/>
          <a:p>
            <a:r>
              <a:rPr lang="en-US" dirty="0"/>
              <a:t>Definitions</a:t>
            </a:r>
          </a:p>
        </p:txBody>
      </p:sp>
      <p:sp>
        <p:nvSpPr>
          <p:cNvPr id="16" name="Text Placeholder 15">
            <a:extLst>
              <a:ext uri="{FF2B5EF4-FFF2-40B4-BE49-F238E27FC236}">
                <a16:creationId xmlns:a16="http://schemas.microsoft.com/office/drawing/2014/main" id="{67694EFA-4E2A-F04F-8562-2EB231282219}"/>
              </a:ext>
            </a:extLst>
          </p:cNvPr>
          <p:cNvSpPr>
            <a:spLocks noGrp="1"/>
          </p:cNvSpPr>
          <p:nvPr>
            <p:ph sz="half" idx="2"/>
          </p:nvPr>
        </p:nvSpPr>
        <p:spPr>
          <a:xfrm>
            <a:off x="6133622" y="2648554"/>
            <a:ext cx="5256514" cy="3848498"/>
          </a:xfrm>
        </p:spPr>
        <p:txBody>
          <a:bodyPr>
            <a:noAutofit/>
          </a:bodyPr>
          <a:lstStyle/>
          <a:p>
            <a:r>
              <a:rPr lang="en-US" dirty="0">
                <a:solidFill>
                  <a:schemeClr val="tx1"/>
                </a:solidFill>
              </a:rPr>
              <a:t>Transferring cash or other property to conceal its illegal origin</a:t>
            </a:r>
          </a:p>
          <a:p>
            <a:r>
              <a:rPr lang="en-US" b="1" dirty="0">
                <a:solidFill>
                  <a:schemeClr val="tx1"/>
                </a:solidFill>
              </a:rPr>
              <a:t>Conditions:</a:t>
            </a:r>
          </a:p>
          <a:p>
            <a:pPr lvl="1"/>
            <a:r>
              <a:rPr lang="en-US" sz="1800" dirty="0">
                <a:solidFill>
                  <a:schemeClr val="tx1"/>
                </a:solidFill>
              </a:rPr>
              <a:t>Actus Reus: wide range of activities; use, transfer, possession, sending, delivering, transporting, transmitting, altering, disposing, dealing with proceeds</a:t>
            </a:r>
          </a:p>
          <a:p>
            <a:pPr lvl="1"/>
            <a:r>
              <a:rPr lang="en-US" sz="1800" dirty="0" err="1">
                <a:solidFill>
                  <a:schemeClr val="tx1"/>
                </a:solidFill>
              </a:rPr>
              <a:t>Mens</a:t>
            </a:r>
            <a:r>
              <a:rPr lang="en-US" sz="1800" dirty="0">
                <a:solidFill>
                  <a:schemeClr val="tx1"/>
                </a:solidFill>
              </a:rPr>
              <a:t> rea: intention to conceal, knowledge of criminal origins</a:t>
            </a:r>
          </a:p>
          <a:p>
            <a:pPr lvl="1"/>
            <a:r>
              <a:rPr lang="en-US" sz="1800" dirty="0">
                <a:solidFill>
                  <a:schemeClr val="tx1"/>
                </a:solidFill>
              </a:rPr>
              <a:t>“Subject matter of the offence” participating in a conspiracy or attempt, counsel, accessory after</a:t>
            </a:r>
          </a:p>
          <a:p>
            <a:pPr lvl="1"/>
            <a:endParaRPr lang="en-US" sz="1800" dirty="0">
              <a:solidFill>
                <a:schemeClr val="tx1"/>
              </a:solidFill>
            </a:endParaRPr>
          </a:p>
        </p:txBody>
      </p:sp>
      <p:sp>
        <p:nvSpPr>
          <p:cNvPr id="30" name="Content Placeholder 29">
            <a:extLst>
              <a:ext uri="{FF2B5EF4-FFF2-40B4-BE49-F238E27FC236}">
                <a16:creationId xmlns:a16="http://schemas.microsoft.com/office/drawing/2014/main" id="{0574AF68-7309-C647-8D8A-5A1E8FDA40C2}"/>
              </a:ext>
            </a:extLst>
          </p:cNvPr>
          <p:cNvSpPr>
            <a:spLocks noGrp="1"/>
          </p:cNvSpPr>
          <p:nvPr>
            <p:ph sz="quarter" idx="4"/>
          </p:nvPr>
        </p:nvSpPr>
        <p:spPr>
          <a:xfrm>
            <a:off x="386695" y="2214804"/>
            <a:ext cx="5548884" cy="4401691"/>
          </a:xfrm>
        </p:spPr>
        <p:txBody>
          <a:bodyPr numCol="1">
            <a:noAutofit/>
          </a:bodyPr>
          <a:lstStyle/>
          <a:p>
            <a:r>
              <a:rPr lang="en-CA" b="1" dirty="0"/>
              <a:t>462.31</a:t>
            </a:r>
            <a:r>
              <a:rPr lang="en-CA" dirty="0"/>
              <a:t> </a:t>
            </a:r>
            <a:r>
              <a:rPr lang="en-CA" b="1" dirty="0"/>
              <a:t>(1)</a:t>
            </a:r>
            <a:r>
              <a:rPr lang="en-CA" dirty="0"/>
              <a:t> Every one commits an offence who uses, transfers the possession of, sends or delivers to any person or place, transports, transmits, alters, disposes of or otherwise deals with, in any manner and by any means, any property or any proceeds of any property with intent to conceal or convert that property or those proceeds, knowing or believing that, or being reckless as to whether, all or a part of that property or of those proceeds was obtained or derived directly or indirectly as a result of</a:t>
            </a:r>
          </a:p>
          <a:p>
            <a:pPr lvl="1"/>
            <a:r>
              <a:rPr lang="en-CA" sz="1800" b="1" dirty="0"/>
              <a:t>(a)</a:t>
            </a:r>
            <a:r>
              <a:rPr lang="en-CA" sz="1800" dirty="0"/>
              <a:t> the commission in Canada of a designated offence; or</a:t>
            </a:r>
          </a:p>
          <a:p>
            <a:pPr lvl="1"/>
            <a:r>
              <a:rPr lang="en-CA" sz="1800" b="1" dirty="0"/>
              <a:t>(b)</a:t>
            </a:r>
            <a:r>
              <a:rPr lang="en-CA" sz="1800" dirty="0"/>
              <a:t> an act or omission anywhere that, if it had occurred in Canada, would have constituted a designated offence.</a:t>
            </a:r>
          </a:p>
        </p:txBody>
      </p:sp>
      <p:sp>
        <p:nvSpPr>
          <p:cNvPr id="15" name="Title 14">
            <a:extLst>
              <a:ext uri="{FF2B5EF4-FFF2-40B4-BE49-F238E27FC236}">
                <a16:creationId xmlns:a16="http://schemas.microsoft.com/office/drawing/2014/main" id="{D8B55D10-5199-D54F-BBE8-DA9029FC8A2D}"/>
              </a:ext>
            </a:extLst>
          </p:cNvPr>
          <p:cNvSpPr>
            <a:spLocks noGrp="1"/>
          </p:cNvSpPr>
          <p:nvPr>
            <p:ph type="title"/>
          </p:nvPr>
        </p:nvSpPr>
        <p:spPr/>
        <p:txBody>
          <a:bodyPr/>
          <a:lstStyle/>
          <a:p>
            <a:r>
              <a:rPr lang="en-US" dirty="0"/>
              <a:t>Money laundering</a:t>
            </a:r>
          </a:p>
        </p:txBody>
      </p:sp>
    </p:spTree>
    <p:extLst>
      <p:ext uri="{BB962C8B-B14F-4D97-AF65-F5344CB8AC3E}">
        <p14:creationId xmlns:p14="http://schemas.microsoft.com/office/powerpoint/2010/main" val="3991223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92BC9E-67C4-324C-ADC2-78919998443F}"/>
              </a:ext>
            </a:extLst>
          </p:cNvPr>
          <p:cNvSpPr>
            <a:spLocks noGrp="1"/>
          </p:cNvSpPr>
          <p:nvPr>
            <p:ph type="title"/>
          </p:nvPr>
        </p:nvSpPr>
        <p:spPr/>
        <p:txBody>
          <a:bodyPr/>
          <a:lstStyle/>
          <a:p>
            <a:r>
              <a:rPr lang="en-US" dirty="0"/>
              <a:t>Practice debates</a:t>
            </a:r>
          </a:p>
        </p:txBody>
      </p:sp>
      <p:sp>
        <p:nvSpPr>
          <p:cNvPr id="4" name="Content Placeholder 3">
            <a:extLst>
              <a:ext uri="{FF2B5EF4-FFF2-40B4-BE49-F238E27FC236}">
                <a16:creationId xmlns:a16="http://schemas.microsoft.com/office/drawing/2014/main" id="{D4999A90-56D4-4441-9550-085F1B463B27}"/>
              </a:ext>
            </a:extLst>
          </p:cNvPr>
          <p:cNvSpPr>
            <a:spLocks noGrp="1"/>
          </p:cNvSpPr>
          <p:nvPr>
            <p:ph sz="half" idx="1"/>
          </p:nvPr>
        </p:nvSpPr>
        <p:spPr/>
        <p:txBody>
          <a:bodyPr>
            <a:normAutofit fontScale="92500" lnSpcReduction="10000"/>
          </a:bodyPr>
          <a:lstStyle/>
          <a:p>
            <a:r>
              <a:rPr lang="en-US" dirty="0"/>
              <a:t>Choose </a:t>
            </a:r>
            <a:r>
              <a:rPr lang="en-US" b="1" dirty="0"/>
              <a:t>one</a:t>
            </a:r>
            <a:r>
              <a:rPr lang="en-US" dirty="0"/>
              <a:t> issues, and find a partner</a:t>
            </a:r>
          </a:p>
          <a:p>
            <a:r>
              <a:rPr lang="en-US" dirty="0"/>
              <a:t>As a team, review the provided articles and identify facts vs opinions</a:t>
            </a:r>
          </a:p>
          <a:p>
            <a:r>
              <a:rPr lang="en-US" dirty="0"/>
              <a:t>Build a pro/con T chart about your issue</a:t>
            </a:r>
          </a:p>
          <a:p>
            <a:r>
              <a:rPr lang="en-US" dirty="0"/>
              <a:t>Create counter arguments for each argument</a:t>
            </a:r>
          </a:p>
          <a:p>
            <a:r>
              <a:rPr lang="en-US" dirty="0"/>
              <a:t>When you are done, you will be asked to </a:t>
            </a:r>
            <a:r>
              <a:rPr lang="en-US" b="1" dirty="0"/>
              <a:t>defend one </a:t>
            </a:r>
            <a:r>
              <a:rPr lang="en-US" dirty="0"/>
              <a:t>of the sides</a:t>
            </a:r>
          </a:p>
          <a:p>
            <a:r>
              <a:rPr lang="en-US" dirty="0"/>
              <a:t>Finally, write your own conclusion and submit tomorrow</a:t>
            </a:r>
          </a:p>
        </p:txBody>
      </p:sp>
      <p:sp>
        <p:nvSpPr>
          <p:cNvPr id="2" name="Text Placeholder 1">
            <a:extLst>
              <a:ext uri="{FF2B5EF4-FFF2-40B4-BE49-F238E27FC236}">
                <a16:creationId xmlns:a16="http://schemas.microsoft.com/office/drawing/2014/main" id="{E062F4B3-CADC-E44E-8AAC-0C2E128D4C1C}"/>
              </a:ext>
            </a:extLst>
          </p:cNvPr>
          <p:cNvSpPr>
            <a:spLocks noGrp="1"/>
          </p:cNvSpPr>
          <p:nvPr>
            <p:ph sz="half" idx="2"/>
          </p:nvPr>
        </p:nvSpPr>
        <p:spPr/>
        <p:txBody>
          <a:bodyPr>
            <a:noAutofit/>
          </a:bodyPr>
          <a:lstStyle/>
          <a:p>
            <a:pPr marL="0" indent="0">
              <a:buNone/>
            </a:pPr>
            <a:r>
              <a:rPr lang="en-US" sz="2400" b="1" dirty="0"/>
              <a:t>Gun Control</a:t>
            </a:r>
          </a:p>
          <a:p>
            <a:pPr marL="0" indent="0">
              <a:buNone/>
            </a:pPr>
            <a:r>
              <a:rPr lang="en-CA" sz="2400" dirty="0"/>
              <a:t>Long gun registry requirements are intrusive, discriminatory, and unconstitutional.</a:t>
            </a:r>
            <a:endParaRPr lang="en-US" sz="2400" b="1" dirty="0"/>
          </a:p>
          <a:p>
            <a:pPr marL="0" indent="0">
              <a:buNone/>
            </a:pPr>
            <a:r>
              <a:rPr lang="en-US" sz="2400" b="1" dirty="0"/>
              <a:t>Supervised Injection Sites</a:t>
            </a:r>
          </a:p>
          <a:p>
            <a:pPr marL="0" indent="0">
              <a:buNone/>
            </a:pPr>
            <a:r>
              <a:rPr lang="en-CA" sz="2400" dirty="0"/>
              <a:t>Safe injection sites like Insite make for healthy, happy communities.</a:t>
            </a:r>
            <a:endParaRPr lang="en-US" sz="2400" b="1" dirty="0"/>
          </a:p>
        </p:txBody>
      </p:sp>
    </p:spTree>
    <p:extLst>
      <p:ext uri="{BB962C8B-B14F-4D97-AF65-F5344CB8AC3E}">
        <p14:creationId xmlns:p14="http://schemas.microsoft.com/office/powerpoint/2010/main" val="226336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5AF4-FAF0-EF49-8771-865AB9925880}"/>
              </a:ext>
            </a:extLst>
          </p:cNvPr>
          <p:cNvSpPr>
            <a:spLocks noGrp="1"/>
          </p:cNvSpPr>
          <p:nvPr>
            <p:ph type="title"/>
          </p:nvPr>
        </p:nvSpPr>
        <p:spPr>
          <a:xfrm>
            <a:off x="2231136" y="450334"/>
            <a:ext cx="7729728" cy="1188720"/>
          </a:xfrm>
        </p:spPr>
        <p:txBody>
          <a:bodyPr/>
          <a:lstStyle/>
          <a:p>
            <a:r>
              <a:rPr lang="en-US" dirty="0"/>
              <a:t>Offences against the Person</a:t>
            </a:r>
          </a:p>
        </p:txBody>
      </p:sp>
      <p:pic>
        <p:nvPicPr>
          <p:cNvPr id="6" name="Content Placeholder 5">
            <a:extLst>
              <a:ext uri="{FF2B5EF4-FFF2-40B4-BE49-F238E27FC236}">
                <a16:creationId xmlns:a16="http://schemas.microsoft.com/office/drawing/2014/main" id="{91E6731F-EDB6-0A4F-B729-0CE880094400}"/>
              </a:ext>
            </a:extLst>
          </p:cNvPr>
          <p:cNvPicPr>
            <a:picLocks noGrp="1" noChangeAspect="1"/>
          </p:cNvPicPr>
          <p:nvPr>
            <p:ph sz="half" idx="1"/>
          </p:nvPr>
        </p:nvPicPr>
        <p:blipFill>
          <a:blip r:embed="rId3"/>
          <a:stretch>
            <a:fillRect/>
          </a:stretch>
        </p:blipFill>
        <p:spPr>
          <a:xfrm>
            <a:off x="226747" y="1914527"/>
            <a:ext cx="5869253" cy="4772342"/>
          </a:xfrm>
          <a:prstGeom prst="rect">
            <a:avLst/>
          </a:prstGeom>
        </p:spPr>
      </p:pic>
      <p:pic>
        <p:nvPicPr>
          <p:cNvPr id="8" name="Content Placeholder 7">
            <a:extLst>
              <a:ext uri="{FF2B5EF4-FFF2-40B4-BE49-F238E27FC236}">
                <a16:creationId xmlns:a16="http://schemas.microsoft.com/office/drawing/2014/main" id="{D70035F7-2298-8849-944F-2C2794779AF6}"/>
              </a:ext>
            </a:extLst>
          </p:cNvPr>
          <p:cNvPicPr>
            <a:picLocks noGrp="1" noChangeAspect="1"/>
          </p:cNvPicPr>
          <p:nvPr>
            <p:ph sz="half" idx="2"/>
          </p:nvPr>
        </p:nvPicPr>
        <p:blipFill>
          <a:blip r:embed="rId4"/>
          <a:stretch>
            <a:fillRect/>
          </a:stretch>
        </p:blipFill>
        <p:spPr>
          <a:xfrm>
            <a:off x="6188076" y="1890789"/>
            <a:ext cx="5878130" cy="4772343"/>
          </a:xfrm>
          <a:prstGeom prst="rect">
            <a:avLst/>
          </a:prstGeom>
        </p:spPr>
      </p:pic>
      <p:sp>
        <p:nvSpPr>
          <p:cNvPr id="7" name="Left Arrow 6">
            <a:extLst>
              <a:ext uri="{FF2B5EF4-FFF2-40B4-BE49-F238E27FC236}">
                <a16:creationId xmlns:a16="http://schemas.microsoft.com/office/drawing/2014/main" id="{6DAC2448-6F77-3048-B29E-1B8A9256A211}"/>
              </a:ext>
            </a:extLst>
          </p:cNvPr>
          <p:cNvSpPr/>
          <p:nvPr/>
        </p:nvSpPr>
        <p:spPr>
          <a:xfrm>
            <a:off x="4078965" y="5435600"/>
            <a:ext cx="1811472" cy="3044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30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A36C45-B355-5242-A2FD-DF4B52D8412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Homicide</a:t>
            </a:r>
          </a:p>
        </p:txBody>
      </p:sp>
      <p:sp>
        <p:nvSpPr>
          <p:cNvPr id="6" name="Content Placeholder 5">
            <a:extLst>
              <a:ext uri="{FF2B5EF4-FFF2-40B4-BE49-F238E27FC236}">
                <a16:creationId xmlns:a16="http://schemas.microsoft.com/office/drawing/2014/main" id="{4AA5AE67-0413-2F43-BFFF-AA2C4255DD7D}"/>
              </a:ext>
            </a:extLst>
          </p:cNvPr>
          <p:cNvSpPr>
            <a:spLocks noGrp="1"/>
          </p:cNvSpPr>
          <p:nvPr>
            <p:ph idx="1"/>
          </p:nvPr>
        </p:nvSpPr>
        <p:spPr>
          <a:xfrm>
            <a:off x="5591695" y="1402080"/>
            <a:ext cx="5320696" cy="4053840"/>
          </a:xfrm>
        </p:spPr>
        <p:txBody>
          <a:bodyPr anchor="ctr">
            <a:noAutofit/>
          </a:bodyPr>
          <a:lstStyle/>
          <a:p>
            <a:r>
              <a:rPr lang="en-US" sz="2800" i="1" dirty="0"/>
              <a:t>Section 222 (1) A person commits homicide when directly or indirectly, by any means, he causes the death of a human being</a:t>
            </a:r>
          </a:p>
          <a:p>
            <a:r>
              <a:rPr lang="en-US" sz="2800" dirty="0"/>
              <a:t>Culpable (murder, infanticide, manslaughter) vs </a:t>
            </a:r>
          </a:p>
          <a:p>
            <a:r>
              <a:rPr lang="en-US" sz="2800" dirty="0"/>
              <a:t>Non-culpable (unforeseeable accident, military orders, self-defense, capital punishment)</a:t>
            </a:r>
          </a:p>
        </p:txBody>
      </p:sp>
    </p:spTree>
    <p:extLst>
      <p:ext uri="{BB962C8B-B14F-4D97-AF65-F5344CB8AC3E}">
        <p14:creationId xmlns:p14="http://schemas.microsoft.com/office/powerpoint/2010/main" val="189207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902AE1F-C4D2-F14F-952B-89571AE4A9D6}"/>
              </a:ext>
            </a:extLst>
          </p:cNvPr>
          <p:cNvPicPr>
            <a:picLocks noGrp="1" noChangeAspect="1"/>
          </p:cNvPicPr>
          <p:nvPr>
            <p:ph idx="1"/>
          </p:nvPr>
        </p:nvPicPr>
        <p:blipFill>
          <a:blip r:embed="rId2"/>
          <a:stretch>
            <a:fillRect/>
          </a:stretch>
        </p:blipFill>
        <p:spPr>
          <a:xfrm>
            <a:off x="-58058" y="391878"/>
            <a:ext cx="12250058" cy="20177885"/>
          </a:xfrm>
        </p:spPr>
      </p:pic>
    </p:spTree>
    <p:extLst>
      <p:ext uri="{BB962C8B-B14F-4D97-AF65-F5344CB8AC3E}">
        <p14:creationId xmlns:p14="http://schemas.microsoft.com/office/powerpoint/2010/main" val="259311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902AE1F-C4D2-F14F-952B-89571AE4A9D6}"/>
              </a:ext>
            </a:extLst>
          </p:cNvPr>
          <p:cNvPicPr>
            <a:picLocks noGrp="1" noChangeAspect="1"/>
          </p:cNvPicPr>
          <p:nvPr>
            <p:ph idx="1"/>
          </p:nvPr>
        </p:nvPicPr>
        <p:blipFill>
          <a:blip r:embed="rId2"/>
          <a:stretch>
            <a:fillRect/>
          </a:stretch>
        </p:blipFill>
        <p:spPr>
          <a:xfrm>
            <a:off x="-58058" y="-5718630"/>
            <a:ext cx="12250058" cy="20177885"/>
          </a:xfrm>
        </p:spPr>
      </p:pic>
    </p:spTree>
    <p:extLst>
      <p:ext uri="{BB962C8B-B14F-4D97-AF65-F5344CB8AC3E}">
        <p14:creationId xmlns:p14="http://schemas.microsoft.com/office/powerpoint/2010/main" val="344417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902AE1F-C4D2-F14F-952B-89571AE4A9D6}"/>
              </a:ext>
            </a:extLst>
          </p:cNvPr>
          <p:cNvPicPr>
            <a:picLocks noGrp="1" noChangeAspect="1"/>
          </p:cNvPicPr>
          <p:nvPr>
            <p:ph idx="1"/>
          </p:nvPr>
        </p:nvPicPr>
        <p:blipFill>
          <a:blip r:embed="rId3"/>
          <a:stretch>
            <a:fillRect/>
          </a:stretch>
        </p:blipFill>
        <p:spPr>
          <a:xfrm>
            <a:off x="0" y="-13319885"/>
            <a:ext cx="12250058" cy="20177885"/>
          </a:xfrm>
        </p:spPr>
      </p:pic>
    </p:spTree>
    <p:extLst>
      <p:ext uri="{BB962C8B-B14F-4D97-AF65-F5344CB8AC3E}">
        <p14:creationId xmlns:p14="http://schemas.microsoft.com/office/powerpoint/2010/main" val="268382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5E206-5DA0-0E4F-ACBC-95E95B314655}"/>
              </a:ext>
            </a:extLst>
          </p:cNvPr>
          <p:cNvSpPr>
            <a:spLocks noGrp="1"/>
          </p:cNvSpPr>
          <p:nvPr>
            <p:ph type="title"/>
          </p:nvPr>
        </p:nvSpPr>
        <p:spPr>
          <a:xfrm>
            <a:off x="786799" y="1586484"/>
            <a:ext cx="3685032" cy="3685032"/>
          </a:xfrm>
          <a:prstGeom prst="ellipse">
            <a:avLst/>
          </a:prstGeom>
          <a:solidFill>
            <a:srgbClr val="000000"/>
          </a:solidFill>
          <a:ln>
            <a:noFill/>
          </a:ln>
        </p:spPr>
        <p:txBody>
          <a:bodyPr>
            <a:normAutofit/>
          </a:bodyPr>
          <a:lstStyle/>
          <a:p>
            <a:r>
              <a:rPr lang="en-US" sz="3000">
                <a:solidFill>
                  <a:srgbClr val="FFFFFF"/>
                </a:solidFill>
              </a:rPr>
              <a:t>Murder</a:t>
            </a:r>
          </a:p>
        </p:txBody>
      </p:sp>
      <p:sp>
        <p:nvSpPr>
          <p:cNvPr id="3" name="Content Placeholder 2">
            <a:extLst>
              <a:ext uri="{FF2B5EF4-FFF2-40B4-BE49-F238E27FC236}">
                <a16:creationId xmlns:a16="http://schemas.microsoft.com/office/drawing/2014/main" id="{D186044D-EDE4-0D43-AE13-B6A69F61801E}"/>
              </a:ext>
            </a:extLst>
          </p:cNvPr>
          <p:cNvSpPr>
            <a:spLocks noGrp="1"/>
          </p:cNvSpPr>
          <p:nvPr>
            <p:ph idx="1"/>
          </p:nvPr>
        </p:nvSpPr>
        <p:spPr>
          <a:xfrm>
            <a:off x="4758731" y="1016924"/>
            <a:ext cx="6417269" cy="4398041"/>
          </a:xfrm>
        </p:spPr>
        <p:txBody>
          <a:bodyPr anchor="ctr">
            <a:normAutofit/>
          </a:bodyPr>
          <a:lstStyle/>
          <a:p>
            <a:r>
              <a:rPr lang="en-US" b="1" dirty="0">
                <a:solidFill>
                  <a:srgbClr val="404040"/>
                </a:solidFill>
              </a:rPr>
              <a:t>Section 231 </a:t>
            </a:r>
          </a:p>
          <a:p>
            <a:pPr lvl="1"/>
            <a:r>
              <a:rPr lang="en-US" dirty="0">
                <a:solidFill>
                  <a:srgbClr val="404040"/>
                </a:solidFill>
              </a:rPr>
              <a:t>(1) Murder is first degree or second degree murder</a:t>
            </a:r>
          </a:p>
          <a:p>
            <a:pPr lvl="1"/>
            <a:r>
              <a:rPr lang="en-US" dirty="0">
                <a:solidFill>
                  <a:srgbClr val="404040"/>
                </a:solidFill>
              </a:rPr>
              <a:t>(2) Murder is first degree when it is planned and deliberate</a:t>
            </a:r>
          </a:p>
          <a:p>
            <a:pPr lvl="1"/>
            <a:r>
              <a:rPr lang="en-US" dirty="0">
                <a:solidFill>
                  <a:srgbClr val="404040"/>
                </a:solidFill>
              </a:rPr>
              <a:t>Contracted</a:t>
            </a:r>
          </a:p>
          <a:p>
            <a:pPr lvl="1"/>
            <a:r>
              <a:rPr lang="en-US" dirty="0">
                <a:solidFill>
                  <a:srgbClr val="404040"/>
                </a:solidFill>
              </a:rPr>
              <a:t>Murder of a police officer</a:t>
            </a:r>
          </a:p>
          <a:p>
            <a:pPr lvl="1"/>
            <a:r>
              <a:rPr lang="en-US" dirty="0">
                <a:solidFill>
                  <a:srgbClr val="404040"/>
                </a:solidFill>
              </a:rPr>
              <a:t>As a result of other crimes: hijacking, sexual assault, kidnapping, hostage taking</a:t>
            </a:r>
          </a:p>
          <a:p>
            <a:pPr lvl="1"/>
            <a:r>
              <a:rPr lang="en-US" dirty="0">
                <a:solidFill>
                  <a:srgbClr val="404040"/>
                </a:solidFill>
              </a:rPr>
              <a:t>Terrorist activity</a:t>
            </a:r>
          </a:p>
          <a:p>
            <a:pPr lvl="1"/>
            <a:r>
              <a:rPr lang="en-US" dirty="0">
                <a:solidFill>
                  <a:srgbClr val="404040"/>
                </a:solidFill>
              </a:rPr>
              <a:t>Criminal organization </a:t>
            </a:r>
          </a:p>
          <a:p>
            <a:pPr lvl="1"/>
            <a:r>
              <a:rPr lang="en-US" dirty="0">
                <a:solidFill>
                  <a:srgbClr val="404040"/>
                </a:solidFill>
              </a:rPr>
              <a:t>(7) All murder that is not first degree murder is second degree</a:t>
            </a:r>
          </a:p>
          <a:p>
            <a:r>
              <a:rPr lang="en-US" b="1" dirty="0">
                <a:solidFill>
                  <a:srgbClr val="404040"/>
                </a:solidFill>
              </a:rPr>
              <a:t>Minimum penalty for both: life imprisonment</a:t>
            </a:r>
          </a:p>
          <a:p>
            <a:r>
              <a:rPr lang="en-US" b="1" dirty="0">
                <a:solidFill>
                  <a:srgbClr val="404040"/>
                </a:solidFill>
              </a:rPr>
              <a:t>Parole: 1</a:t>
            </a:r>
            <a:r>
              <a:rPr lang="en-US" b="1" baseline="30000" dirty="0">
                <a:solidFill>
                  <a:srgbClr val="404040"/>
                </a:solidFill>
              </a:rPr>
              <a:t>st</a:t>
            </a:r>
            <a:r>
              <a:rPr lang="en-US" b="1" dirty="0">
                <a:solidFill>
                  <a:srgbClr val="404040"/>
                </a:solidFill>
              </a:rPr>
              <a:t> degree after 25 years, 2</a:t>
            </a:r>
            <a:r>
              <a:rPr lang="en-US" b="1" baseline="30000" dirty="0">
                <a:solidFill>
                  <a:srgbClr val="404040"/>
                </a:solidFill>
              </a:rPr>
              <a:t>nd</a:t>
            </a:r>
            <a:r>
              <a:rPr lang="en-US" b="1" dirty="0">
                <a:solidFill>
                  <a:srgbClr val="404040"/>
                </a:solidFill>
              </a:rPr>
              <a:t> after 10-15</a:t>
            </a:r>
          </a:p>
          <a:p>
            <a:endParaRPr lang="en-US" dirty="0">
              <a:solidFill>
                <a:srgbClr val="404040"/>
              </a:solidFill>
            </a:endParaRPr>
          </a:p>
        </p:txBody>
      </p:sp>
    </p:spTree>
    <p:extLst>
      <p:ext uri="{BB962C8B-B14F-4D97-AF65-F5344CB8AC3E}">
        <p14:creationId xmlns:p14="http://schemas.microsoft.com/office/powerpoint/2010/main" val="47573714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3013</Words>
  <Application>Microsoft Macintosh PowerPoint</Application>
  <PresentationFormat>Widescreen</PresentationFormat>
  <Paragraphs>317</Paragraphs>
  <Slides>34</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Gill Sans MT</vt:lpstr>
      <vt:lpstr>Parcel</vt:lpstr>
      <vt:lpstr>Chapter 8:  Criminal Offenses</vt:lpstr>
      <vt:lpstr>Review: Levels of offences </vt:lpstr>
      <vt:lpstr>R v Trochym [2007] 1 S.C.R. 239</vt:lpstr>
      <vt:lpstr>Offences against the Person</vt:lpstr>
      <vt:lpstr>Homicide</vt:lpstr>
      <vt:lpstr>PowerPoint Presentation</vt:lpstr>
      <vt:lpstr>PowerPoint Presentation</vt:lpstr>
      <vt:lpstr>PowerPoint Presentation</vt:lpstr>
      <vt:lpstr>Murder</vt:lpstr>
      <vt:lpstr>Historical tangent:  faint hope clause</vt:lpstr>
      <vt:lpstr>infanticide</vt:lpstr>
      <vt:lpstr>Case Study: R v Leung</vt:lpstr>
      <vt:lpstr>Manslaughter</vt:lpstr>
      <vt:lpstr>Assault</vt:lpstr>
      <vt:lpstr>Sexual Assault</vt:lpstr>
      <vt:lpstr>Consent as a valid defence?</vt:lpstr>
      <vt:lpstr>PowerPoint Presentation</vt:lpstr>
      <vt:lpstr>PowerPoint Presentation</vt:lpstr>
      <vt:lpstr>Motor vehicle offences</vt:lpstr>
      <vt:lpstr>Offences against property</vt:lpstr>
      <vt:lpstr>PowerPoint Presentation</vt:lpstr>
      <vt:lpstr>theft</vt:lpstr>
      <vt:lpstr>Theft vs robbery</vt:lpstr>
      <vt:lpstr>Breaking &amp; entering</vt:lpstr>
      <vt:lpstr>Other criminal code offences</vt:lpstr>
      <vt:lpstr>PowerPoint Presentation</vt:lpstr>
      <vt:lpstr>Other criminal code offences</vt:lpstr>
      <vt:lpstr>Other criminal code offences</vt:lpstr>
      <vt:lpstr>Other criminal code offences</vt:lpstr>
      <vt:lpstr>Drug offences</vt:lpstr>
      <vt:lpstr>possession</vt:lpstr>
      <vt:lpstr>Trafficking, and Possession for purpose of trafficking</vt:lpstr>
      <vt:lpstr>Money laundering</vt:lpstr>
      <vt:lpstr>Practice debates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the Nature of Crime</dc:title>
  <dc:creator>Ashley Ross</dc:creator>
  <cp:lastModifiedBy>Ashley Ross</cp:lastModifiedBy>
  <cp:revision>9</cp:revision>
  <dcterms:created xsi:type="dcterms:W3CDTF">2019-10-24T05:08:29Z</dcterms:created>
  <dcterms:modified xsi:type="dcterms:W3CDTF">2020-04-18T22:57:46Z</dcterms:modified>
</cp:coreProperties>
</file>