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5"/>
  </p:notesMasterIdLst>
  <p:handoutMasterIdLst>
    <p:handoutMasterId r:id="rId16"/>
  </p:handoutMasterIdLst>
  <p:sldIdLst>
    <p:sldId id="284" r:id="rId2"/>
    <p:sldId id="308" r:id="rId3"/>
    <p:sldId id="309" r:id="rId4"/>
    <p:sldId id="310" r:id="rId5"/>
    <p:sldId id="311" r:id="rId6"/>
    <p:sldId id="312" r:id="rId7"/>
    <p:sldId id="313" r:id="rId8"/>
    <p:sldId id="314" r:id="rId9"/>
    <p:sldId id="315" r:id="rId10"/>
    <p:sldId id="316" r:id="rId11"/>
    <p:sldId id="317" r:id="rId12"/>
    <p:sldId id="318" r:id="rId13"/>
    <p:sldId id="31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48"/>
    <p:restoredTop sz="87424"/>
  </p:normalViewPr>
  <p:slideViewPr>
    <p:cSldViewPr snapToGrid="0" snapToObjects="1">
      <p:cViewPr varScale="1">
        <p:scale>
          <a:sx n="94" d="100"/>
          <a:sy n="94" d="100"/>
        </p:scale>
        <p:origin x="872" y="200"/>
      </p:cViewPr>
      <p:guideLst/>
    </p:cSldViewPr>
  </p:slideViewPr>
  <p:notesTextViewPr>
    <p:cViewPr>
      <p:scale>
        <a:sx n="85" d="100"/>
        <a:sy n="8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D6D65CB-F3D6-8C4F-B074-C61309E2AC1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B0132BE-F502-8F4B-9562-798E1A4E49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E3F15E6-A9CE-7348-BD6F-B34CE99E4A44}" type="datetimeFigureOut">
              <a:rPr lang="en-US" smtClean="0"/>
              <a:t>4/18/20</a:t>
            </a:fld>
            <a:endParaRPr lang="en-US"/>
          </a:p>
        </p:txBody>
      </p:sp>
      <p:sp>
        <p:nvSpPr>
          <p:cNvPr id="4" name="Footer Placeholder 3">
            <a:extLst>
              <a:ext uri="{FF2B5EF4-FFF2-40B4-BE49-F238E27FC236}">
                <a16:creationId xmlns:a16="http://schemas.microsoft.com/office/drawing/2014/main" id="{0EC9A25B-185A-CB44-9625-4B908EC2B1A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C30E107-13BC-B04C-98AD-094A2D86A99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B0A8D6F-DA2B-064B-86EB-AB435CD166DE}" type="slidenum">
              <a:rPr lang="en-US" smtClean="0"/>
              <a:t>‹#›</a:t>
            </a:fld>
            <a:endParaRPr lang="en-US"/>
          </a:p>
        </p:txBody>
      </p:sp>
    </p:spTree>
    <p:extLst>
      <p:ext uri="{BB962C8B-B14F-4D97-AF65-F5344CB8AC3E}">
        <p14:creationId xmlns:p14="http://schemas.microsoft.com/office/powerpoint/2010/main" val="2732687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2EC066-3003-FF48-A374-3D07B0C6580C}" type="datetimeFigureOut">
              <a:rPr lang="en-US" smtClean="0"/>
              <a:t>4/18/20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B2DE39-5570-894D-81AC-7457073AF4DA}" type="slidenum">
              <a:rPr lang="en-US" smtClean="0"/>
              <a:t>‹#›</a:t>
            </a:fld>
            <a:endParaRPr lang="en-US"/>
          </a:p>
        </p:txBody>
      </p:sp>
    </p:spTree>
    <p:extLst>
      <p:ext uri="{BB962C8B-B14F-4D97-AF65-F5344CB8AC3E}">
        <p14:creationId xmlns:p14="http://schemas.microsoft.com/office/powerpoint/2010/main" val="3335428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Reference pages 312-315</a:t>
            </a:r>
          </a:p>
          <a:p>
            <a:endParaRPr lang="en-US" dirty="0"/>
          </a:p>
          <a:p>
            <a:r>
              <a:rPr lang="en-US" dirty="0"/>
              <a:t>Combine as four– </a:t>
            </a:r>
            <a:r>
              <a:rPr lang="en-US" dirty="0" err="1"/>
              <a:t>rediscuss</a:t>
            </a:r>
            <a:r>
              <a:rPr lang="en-US" dirty="0"/>
              <a:t>, or evaluate another groups list</a:t>
            </a:r>
          </a:p>
        </p:txBody>
      </p:sp>
      <p:sp>
        <p:nvSpPr>
          <p:cNvPr id="4" name="Slide Number Placeholder 3"/>
          <p:cNvSpPr>
            <a:spLocks noGrp="1"/>
          </p:cNvSpPr>
          <p:nvPr>
            <p:ph type="sldNum" sz="quarter" idx="5"/>
          </p:nvPr>
        </p:nvSpPr>
        <p:spPr/>
        <p:txBody>
          <a:bodyPr/>
          <a:lstStyle/>
          <a:p>
            <a:fld id="{96B2DE39-5570-894D-81AC-7457073AF4DA}" type="slidenum">
              <a:rPr lang="en-US" smtClean="0"/>
              <a:t>2</a:t>
            </a:fld>
            <a:endParaRPr lang="en-US"/>
          </a:p>
        </p:txBody>
      </p:sp>
    </p:spTree>
    <p:extLst>
      <p:ext uri="{BB962C8B-B14F-4D97-AF65-F5344CB8AC3E}">
        <p14:creationId xmlns:p14="http://schemas.microsoft.com/office/powerpoint/2010/main" val="2062920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Which ”goals” are accomplished with each consideration?</a:t>
            </a:r>
          </a:p>
        </p:txBody>
      </p:sp>
      <p:sp>
        <p:nvSpPr>
          <p:cNvPr id="4" name="Slide Number Placeholder 3"/>
          <p:cNvSpPr>
            <a:spLocks noGrp="1"/>
          </p:cNvSpPr>
          <p:nvPr>
            <p:ph type="sldNum" sz="quarter" idx="5"/>
          </p:nvPr>
        </p:nvSpPr>
        <p:spPr/>
        <p:txBody>
          <a:bodyPr/>
          <a:lstStyle/>
          <a:p>
            <a:fld id="{96B2DE39-5570-894D-81AC-7457073AF4DA}" type="slidenum">
              <a:rPr lang="en-US" smtClean="0"/>
              <a:t>4</a:t>
            </a:fld>
            <a:endParaRPr lang="en-US"/>
          </a:p>
        </p:txBody>
      </p:sp>
    </p:spTree>
    <p:extLst>
      <p:ext uri="{BB962C8B-B14F-4D97-AF65-F5344CB8AC3E}">
        <p14:creationId xmlns:p14="http://schemas.microsoft.com/office/powerpoint/2010/main" val="380063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B2DE39-5570-894D-81AC-7457073AF4DA}" type="slidenum">
              <a:rPr lang="en-US" smtClean="0"/>
              <a:t>9</a:t>
            </a:fld>
            <a:endParaRPr lang="en-US"/>
          </a:p>
        </p:txBody>
      </p:sp>
    </p:spTree>
    <p:extLst>
      <p:ext uri="{BB962C8B-B14F-4D97-AF65-F5344CB8AC3E}">
        <p14:creationId xmlns:p14="http://schemas.microsoft.com/office/powerpoint/2010/main" val="78746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a:t>
            </a:r>
            <a:r>
              <a:rPr lang="en-US" baseline="30000" dirty="0"/>
              <a:t>nd</a:t>
            </a:r>
            <a:r>
              <a:rPr lang="en-US" dirty="0"/>
              <a:t> degree murder carries a 10-year minimum</a:t>
            </a:r>
          </a:p>
        </p:txBody>
      </p:sp>
      <p:sp>
        <p:nvSpPr>
          <p:cNvPr id="4" name="Slide Number Placeholder 3"/>
          <p:cNvSpPr>
            <a:spLocks noGrp="1"/>
          </p:cNvSpPr>
          <p:nvPr>
            <p:ph type="sldNum" sz="quarter" idx="5"/>
          </p:nvPr>
        </p:nvSpPr>
        <p:spPr/>
        <p:txBody>
          <a:bodyPr/>
          <a:lstStyle/>
          <a:p>
            <a:fld id="{96B2DE39-5570-894D-81AC-7457073AF4DA}" type="slidenum">
              <a:rPr lang="en-US" smtClean="0"/>
              <a:t>10</a:t>
            </a:fld>
            <a:endParaRPr lang="en-US"/>
          </a:p>
        </p:txBody>
      </p:sp>
    </p:spTree>
    <p:extLst>
      <p:ext uri="{BB962C8B-B14F-4D97-AF65-F5344CB8AC3E}">
        <p14:creationId xmlns:p14="http://schemas.microsoft.com/office/powerpoint/2010/main" val="2742500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Offender can end process and choose traditional or court process at any time</a:t>
            </a:r>
          </a:p>
          <a:p>
            <a:r>
              <a:rPr lang="en-US" dirty="0"/>
              <a:t>ASC: for offences with sentences of less than 2 years, introduced to balance high rate of Indigenous incarceration </a:t>
            </a:r>
          </a:p>
        </p:txBody>
      </p:sp>
      <p:sp>
        <p:nvSpPr>
          <p:cNvPr id="4" name="Slide Number Placeholder 3"/>
          <p:cNvSpPr>
            <a:spLocks noGrp="1"/>
          </p:cNvSpPr>
          <p:nvPr>
            <p:ph type="sldNum" sz="quarter" idx="5"/>
          </p:nvPr>
        </p:nvSpPr>
        <p:spPr/>
        <p:txBody>
          <a:bodyPr/>
          <a:lstStyle/>
          <a:p>
            <a:fld id="{96B2DE39-5570-894D-81AC-7457073AF4DA}" type="slidenum">
              <a:rPr lang="en-US" smtClean="0"/>
              <a:t>11</a:t>
            </a:fld>
            <a:endParaRPr lang="en-US"/>
          </a:p>
        </p:txBody>
      </p:sp>
    </p:spTree>
    <p:extLst>
      <p:ext uri="{BB962C8B-B14F-4D97-AF65-F5344CB8AC3E}">
        <p14:creationId xmlns:p14="http://schemas.microsoft.com/office/powerpoint/2010/main" val="486350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4/18/20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4/18/20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4/18/20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4/18/20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4/18/20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4/18/20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4/18/20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4/18/20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4/18/20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4/18/20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9DB5CC6-C4F0-7C44-9346-1991FE70B26D}"/>
              </a:ext>
            </a:extLst>
          </p:cNvPr>
          <p:cNvSpPr>
            <a:spLocks noGrp="1"/>
          </p:cNvSpPr>
          <p:nvPr>
            <p:ph type="subTitle" idx="1"/>
          </p:nvPr>
        </p:nvSpPr>
        <p:spPr>
          <a:xfrm>
            <a:off x="1262729" y="5499895"/>
            <a:ext cx="9638443" cy="484633"/>
          </a:xfrm>
        </p:spPr>
        <p:txBody>
          <a:bodyPr>
            <a:normAutofit/>
          </a:bodyPr>
          <a:lstStyle/>
          <a:p>
            <a:endParaRPr lang="en-US"/>
          </a:p>
        </p:txBody>
      </p:sp>
      <p:sp>
        <p:nvSpPr>
          <p:cNvPr id="2" name="Title 1">
            <a:extLst>
              <a:ext uri="{FF2B5EF4-FFF2-40B4-BE49-F238E27FC236}">
                <a16:creationId xmlns:a16="http://schemas.microsoft.com/office/drawing/2014/main" id="{A1B2D911-2A60-D44E-B3B4-9D88BA9C197A}"/>
              </a:ext>
            </a:extLst>
          </p:cNvPr>
          <p:cNvSpPr>
            <a:spLocks noGrp="1"/>
          </p:cNvSpPr>
          <p:nvPr>
            <p:ph type="ctrTitle"/>
          </p:nvPr>
        </p:nvSpPr>
        <p:spPr>
          <a:xfrm>
            <a:off x="1262729" y="1289303"/>
            <a:ext cx="9638443" cy="3339303"/>
          </a:xfrm>
          <a:ln>
            <a:noFill/>
          </a:ln>
        </p:spPr>
        <p:txBody>
          <a:bodyPr>
            <a:normAutofit/>
          </a:bodyPr>
          <a:lstStyle/>
          <a:p>
            <a:r>
              <a:rPr lang="en-US" sz="5000" dirty="0"/>
              <a:t>Chapter 11: </a:t>
            </a:r>
            <a:br>
              <a:rPr lang="en-US" sz="5000" dirty="0"/>
            </a:br>
            <a:r>
              <a:rPr lang="en-US" sz="5000" dirty="0"/>
              <a:t>Sentencing &amp; the Correctional system</a:t>
            </a:r>
          </a:p>
        </p:txBody>
      </p:sp>
    </p:spTree>
    <p:extLst>
      <p:ext uri="{BB962C8B-B14F-4D97-AF65-F5344CB8AC3E}">
        <p14:creationId xmlns:p14="http://schemas.microsoft.com/office/powerpoint/2010/main" val="209117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616EBCE-7DCB-B847-B682-662CE4497044}"/>
              </a:ext>
            </a:extLst>
          </p:cNvPr>
          <p:cNvSpPr>
            <a:spLocks noGrp="1"/>
          </p:cNvSpPr>
          <p:nvPr>
            <p:ph type="title"/>
          </p:nvPr>
        </p:nvSpPr>
        <p:spPr/>
        <p:txBody>
          <a:bodyPr/>
          <a:lstStyle/>
          <a:p>
            <a:r>
              <a:rPr lang="en-US" dirty="0"/>
              <a:t>Incarceration</a:t>
            </a:r>
          </a:p>
        </p:txBody>
      </p:sp>
      <p:sp>
        <p:nvSpPr>
          <p:cNvPr id="7" name="Content Placeholder 6">
            <a:extLst>
              <a:ext uri="{FF2B5EF4-FFF2-40B4-BE49-F238E27FC236}">
                <a16:creationId xmlns:a16="http://schemas.microsoft.com/office/drawing/2014/main" id="{B9806BED-750B-D542-922E-C24A06146181}"/>
              </a:ext>
            </a:extLst>
          </p:cNvPr>
          <p:cNvSpPr>
            <a:spLocks noGrp="1"/>
          </p:cNvSpPr>
          <p:nvPr>
            <p:ph idx="1"/>
          </p:nvPr>
        </p:nvSpPr>
        <p:spPr/>
        <p:txBody>
          <a:bodyPr/>
          <a:lstStyle/>
          <a:p>
            <a:r>
              <a:rPr lang="en-US" b="1" dirty="0"/>
              <a:t>Incarceration: </a:t>
            </a:r>
            <a:r>
              <a:rPr lang="en-US" dirty="0"/>
              <a:t>imprisonment for a specific length of time</a:t>
            </a:r>
          </a:p>
          <a:p>
            <a:pPr lvl="1"/>
            <a:r>
              <a:rPr lang="en-US" dirty="0"/>
              <a:t>Length: depends on range in Criminal Code, details of crime &amp; offender, multiple sentences?</a:t>
            </a:r>
          </a:p>
          <a:p>
            <a:pPr lvl="1"/>
            <a:r>
              <a:rPr lang="en-US" b="1" dirty="0"/>
              <a:t>Dangerous offender</a:t>
            </a:r>
            <a:r>
              <a:rPr lang="en-US" dirty="0"/>
              <a:t>: someone who constitutes a threat to the life, safety or well-being of others</a:t>
            </a:r>
          </a:p>
          <a:p>
            <a:pPr lvl="1"/>
            <a:r>
              <a:rPr lang="en-US" b="1" dirty="0"/>
              <a:t>Indeterminate sentence: </a:t>
            </a:r>
            <a:r>
              <a:rPr lang="en-US" dirty="0"/>
              <a:t>sentence for an indefinite time</a:t>
            </a:r>
          </a:p>
          <a:p>
            <a:pPr lvl="1"/>
            <a:r>
              <a:rPr lang="en-US" b="1" dirty="0"/>
              <a:t>Concurrent sentences: </a:t>
            </a:r>
            <a:r>
              <a:rPr lang="en-US" dirty="0"/>
              <a:t>sentences served at the same time</a:t>
            </a:r>
            <a:endParaRPr lang="en-US" b="1" dirty="0"/>
          </a:p>
          <a:p>
            <a:pPr lvl="1"/>
            <a:r>
              <a:rPr lang="en-US" b="1" dirty="0"/>
              <a:t>Consecutive sentences: </a:t>
            </a:r>
            <a:r>
              <a:rPr lang="en-US" dirty="0"/>
              <a:t>sentences served one after the other (</a:t>
            </a:r>
            <a:r>
              <a:rPr lang="en-US" b="1" dirty="0"/>
              <a:t>RARE</a:t>
            </a:r>
            <a:r>
              <a:rPr lang="en-US" dirty="0"/>
              <a:t> in Canada)</a:t>
            </a:r>
            <a:endParaRPr lang="en-US" b="1" dirty="0"/>
          </a:p>
          <a:p>
            <a:endParaRPr lang="en-US" dirty="0"/>
          </a:p>
        </p:txBody>
      </p:sp>
    </p:spTree>
    <p:extLst>
      <p:ext uri="{BB962C8B-B14F-4D97-AF65-F5344CB8AC3E}">
        <p14:creationId xmlns:p14="http://schemas.microsoft.com/office/powerpoint/2010/main" val="2486949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FF31A-6BC0-FF43-AD49-F0A00E7855BB}"/>
              </a:ext>
            </a:extLst>
          </p:cNvPr>
          <p:cNvSpPr>
            <a:spLocks noGrp="1"/>
          </p:cNvSpPr>
          <p:nvPr>
            <p:ph type="title"/>
          </p:nvPr>
        </p:nvSpPr>
        <p:spPr/>
        <p:txBody>
          <a:bodyPr/>
          <a:lstStyle/>
          <a:p>
            <a:r>
              <a:rPr lang="en-US" dirty="0"/>
              <a:t>Restorative Justice Programs</a:t>
            </a:r>
          </a:p>
        </p:txBody>
      </p:sp>
      <p:sp>
        <p:nvSpPr>
          <p:cNvPr id="3" name="Content Placeholder 2">
            <a:extLst>
              <a:ext uri="{FF2B5EF4-FFF2-40B4-BE49-F238E27FC236}">
                <a16:creationId xmlns:a16="http://schemas.microsoft.com/office/drawing/2014/main" id="{0A9B958E-AC82-5844-A9D3-1F88B9A34083}"/>
              </a:ext>
            </a:extLst>
          </p:cNvPr>
          <p:cNvSpPr>
            <a:spLocks noGrp="1"/>
          </p:cNvSpPr>
          <p:nvPr>
            <p:ph idx="1"/>
          </p:nvPr>
        </p:nvSpPr>
        <p:spPr/>
        <p:txBody>
          <a:bodyPr/>
          <a:lstStyle/>
          <a:p>
            <a:r>
              <a:rPr lang="en-US" dirty="0"/>
              <a:t>Joint problem-solving: </a:t>
            </a:r>
            <a:r>
              <a:rPr lang="en-US" dirty="0" err="1"/>
              <a:t>umites</a:t>
            </a:r>
            <a:r>
              <a:rPr lang="en-US" dirty="0"/>
              <a:t> victims, offenders and community</a:t>
            </a:r>
          </a:p>
          <a:p>
            <a:r>
              <a:rPr lang="en-US" b="1" dirty="0"/>
              <a:t>Victim-Offender Mediation:</a:t>
            </a:r>
            <a:r>
              <a:rPr lang="en-US" dirty="0"/>
              <a:t> restitution</a:t>
            </a:r>
          </a:p>
          <a:p>
            <a:r>
              <a:rPr lang="en-US" b="1" dirty="0"/>
              <a:t>Family Group Conferencing:</a:t>
            </a:r>
            <a:r>
              <a:rPr lang="en-US" dirty="0"/>
              <a:t> as above, but adds family, community support groups, police officers, social welfare officials, lawyers</a:t>
            </a:r>
          </a:p>
          <a:p>
            <a:r>
              <a:rPr lang="en-US" b="1" dirty="0"/>
              <a:t>Victim-Offender Panels: </a:t>
            </a:r>
            <a:r>
              <a:rPr lang="en-US" dirty="0"/>
              <a:t>when unable or unwilling to meet, those linked by a common crime can express their feeling about that type of crime in general, rather than their specific crime</a:t>
            </a:r>
          </a:p>
          <a:p>
            <a:r>
              <a:rPr lang="en-US" b="1" dirty="0"/>
              <a:t>Aboriginal Sentencing Circles: </a:t>
            </a:r>
            <a:r>
              <a:rPr lang="en-US" dirty="0"/>
              <a:t>separates the person from the crime, people gathered to show offender they are cared for– consensus is required</a:t>
            </a:r>
            <a:endParaRPr lang="en-US" b="1" dirty="0"/>
          </a:p>
        </p:txBody>
      </p:sp>
    </p:spTree>
    <p:extLst>
      <p:ext uri="{BB962C8B-B14F-4D97-AF65-F5344CB8AC3E}">
        <p14:creationId xmlns:p14="http://schemas.microsoft.com/office/powerpoint/2010/main" val="88565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B1249-E22D-174B-A014-CCD41E363EAF}"/>
              </a:ext>
            </a:extLst>
          </p:cNvPr>
          <p:cNvSpPr>
            <a:spLocks noGrp="1"/>
          </p:cNvSpPr>
          <p:nvPr>
            <p:ph type="title"/>
          </p:nvPr>
        </p:nvSpPr>
        <p:spPr/>
        <p:txBody>
          <a:bodyPr/>
          <a:lstStyle/>
          <a:p>
            <a:r>
              <a:rPr lang="en-US" dirty="0"/>
              <a:t>Correctional system</a:t>
            </a:r>
          </a:p>
        </p:txBody>
      </p:sp>
      <p:sp>
        <p:nvSpPr>
          <p:cNvPr id="3" name="Content Placeholder 2">
            <a:extLst>
              <a:ext uri="{FF2B5EF4-FFF2-40B4-BE49-F238E27FC236}">
                <a16:creationId xmlns:a16="http://schemas.microsoft.com/office/drawing/2014/main" id="{09D9D7DC-7106-4547-84FD-08DC82EDBE4C}"/>
              </a:ext>
            </a:extLst>
          </p:cNvPr>
          <p:cNvSpPr>
            <a:spLocks noGrp="1"/>
          </p:cNvSpPr>
          <p:nvPr>
            <p:ph idx="1"/>
          </p:nvPr>
        </p:nvSpPr>
        <p:spPr/>
        <p:txBody>
          <a:bodyPr/>
          <a:lstStyle/>
          <a:p>
            <a:r>
              <a:rPr lang="en-US" dirty="0"/>
              <a:t>Prison is the toughest &amp; most expensive penalty</a:t>
            </a:r>
          </a:p>
          <a:p>
            <a:pPr lvl="1"/>
            <a:r>
              <a:rPr lang="en-US" dirty="0"/>
              <a:t>Adult federal system coast about $3 billion annually ($95 000/person/year)</a:t>
            </a:r>
          </a:p>
          <a:p>
            <a:pPr lvl="1"/>
            <a:r>
              <a:rPr lang="en-US" dirty="0"/>
              <a:t>Parolees cost $2000-$9500/person/ year</a:t>
            </a:r>
          </a:p>
          <a:p>
            <a:pPr lvl="1"/>
            <a:r>
              <a:rPr lang="en-US" dirty="0"/>
              <a:t>Canada has 120 prisoners for every 100 000 people </a:t>
            </a:r>
          </a:p>
          <a:p>
            <a:pPr lvl="2"/>
            <a:r>
              <a:rPr lang="en-US" dirty="0"/>
              <a:t>(higher than Europe, lower than US)</a:t>
            </a:r>
          </a:p>
          <a:p>
            <a:pPr lvl="1"/>
            <a:r>
              <a:rPr lang="en-US" dirty="0"/>
              <a:t>No real evidence that incarceration has a deterrent effect or that it reduces crime or recidivism</a:t>
            </a:r>
          </a:p>
        </p:txBody>
      </p:sp>
    </p:spTree>
    <p:extLst>
      <p:ext uri="{BB962C8B-B14F-4D97-AF65-F5344CB8AC3E}">
        <p14:creationId xmlns:p14="http://schemas.microsoft.com/office/powerpoint/2010/main" val="2088632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8C492BF-53C8-814B-8010-935BBD69D84B}"/>
              </a:ext>
            </a:extLst>
          </p:cNvPr>
          <p:cNvSpPr>
            <a:spLocks noGrp="1"/>
          </p:cNvSpPr>
          <p:nvPr>
            <p:ph type="body" idx="1"/>
          </p:nvPr>
        </p:nvSpPr>
        <p:spPr/>
        <p:txBody>
          <a:bodyPr/>
          <a:lstStyle/>
          <a:p>
            <a:r>
              <a:rPr lang="en-US" dirty="0"/>
              <a:t>Provincial </a:t>
            </a:r>
            <a:br>
              <a:rPr lang="en-US" dirty="0"/>
            </a:br>
            <a:r>
              <a:rPr lang="en-US" dirty="0"/>
              <a:t>Correctional System</a:t>
            </a:r>
          </a:p>
        </p:txBody>
      </p:sp>
      <p:sp>
        <p:nvSpPr>
          <p:cNvPr id="6" name="Content Placeholder 5">
            <a:extLst>
              <a:ext uri="{FF2B5EF4-FFF2-40B4-BE49-F238E27FC236}">
                <a16:creationId xmlns:a16="http://schemas.microsoft.com/office/drawing/2014/main" id="{1FE6627E-DDE9-2048-8EA3-7A2AC86C8AD5}"/>
              </a:ext>
            </a:extLst>
          </p:cNvPr>
          <p:cNvSpPr>
            <a:spLocks noGrp="1"/>
          </p:cNvSpPr>
          <p:nvPr>
            <p:ph sz="half" idx="2"/>
          </p:nvPr>
        </p:nvSpPr>
        <p:spPr/>
        <p:txBody>
          <a:bodyPr>
            <a:normAutofit fontScale="85000" lnSpcReduction="10000"/>
          </a:bodyPr>
          <a:lstStyle/>
          <a:p>
            <a:r>
              <a:rPr lang="en-US" dirty="0"/>
              <a:t>Awaiting trial, or serving 2 years or less</a:t>
            </a:r>
          </a:p>
          <a:p>
            <a:r>
              <a:rPr lang="en-US" b="1" dirty="0"/>
              <a:t>Closed custody: </a:t>
            </a:r>
            <a:r>
              <a:rPr lang="en-US" dirty="0"/>
              <a:t>secured facility, dangerous offenders, flight risk</a:t>
            </a:r>
          </a:p>
          <a:p>
            <a:r>
              <a:rPr lang="en-US" b="1" dirty="0"/>
              <a:t>Protective custody:</a:t>
            </a:r>
            <a:r>
              <a:rPr lang="en-US" dirty="0"/>
              <a:t> separation from others, prisoners require psychological care or protection</a:t>
            </a:r>
          </a:p>
          <a:p>
            <a:r>
              <a:rPr lang="en-US" b="1" dirty="0"/>
              <a:t>Open custody: </a:t>
            </a:r>
            <a:r>
              <a:rPr lang="en-US" dirty="0"/>
              <a:t>less secure (halfway house) non-violent offenders, not flight risk</a:t>
            </a:r>
            <a:endParaRPr lang="en-US" b="1" dirty="0"/>
          </a:p>
        </p:txBody>
      </p:sp>
      <p:sp>
        <p:nvSpPr>
          <p:cNvPr id="7" name="Content Placeholder 6">
            <a:extLst>
              <a:ext uri="{FF2B5EF4-FFF2-40B4-BE49-F238E27FC236}">
                <a16:creationId xmlns:a16="http://schemas.microsoft.com/office/drawing/2014/main" id="{F6DAB1F6-4FC6-364C-AA86-D2E77AA3F960}"/>
              </a:ext>
            </a:extLst>
          </p:cNvPr>
          <p:cNvSpPr>
            <a:spLocks noGrp="1"/>
          </p:cNvSpPr>
          <p:nvPr>
            <p:ph sz="quarter" idx="4"/>
          </p:nvPr>
        </p:nvSpPr>
        <p:spPr>
          <a:xfrm>
            <a:off x="6338316" y="3143249"/>
            <a:ext cx="4253484" cy="3191289"/>
          </a:xfrm>
        </p:spPr>
        <p:txBody>
          <a:bodyPr>
            <a:normAutofit fontScale="85000" lnSpcReduction="10000"/>
          </a:bodyPr>
          <a:lstStyle/>
          <a:p>
            <a:r>
              <a:rPr lang="en-US" b="1" dirty="0"/>
              <a:t>Minimum Security: </a:t>
            </a:r>
            <a:r>
              <a:rPr lang="en-US" dirty="0"/>
              <a:t>no external barriers, unarmed officers, employment and educational programs</a:t>
            </a:r>
          </a:p>
          <a:p>
            <a:r>
              <a:rPr lang="en-US" b="1" dirty="0"/>
              <a:t>Medium Security: </a:t>
            </a:r>
            <a:r>
              <a:rPr lang="en-US" dirty="0"/>
              <a:t>few barriers, few officers, prisoners have some freedom and contact with each other</a:t>
            </a:r>
            <a:endParaRPr lang="en-US" b="1" dirty="0"/>
          </a:p>
          <a:p>
            <a:r>
              <a:rPr lang="en-US" b="1" dirty="0"/>
              <a:t>Maximum Security: </a:t>
            </a:r>
            <a:r>
              <a:rPr lang="en-US" dirty="0"/>
              <a:t>high walls, fences &amp; bars on windows and doors, armed correctional officers, for dangerous offenders</a:t>
            </a:r>
            <a:endParaRPr lang="en-US" b="1" dirty="0"/>
          </a:p>
          <a:p>
            <a:r>
              <a:rPr lang="en-US" b="1" dirty="0"/>
              <a:t>Special Handing unit: </a:t>
            </a:r>
            <a:r>
              <a:rPr lang="en-US" dirty="0"/>
              <a:t>100 prisoners in Quebec, inmates always handcuffed, guards have no weapons to prevent inmates from getting them</a:t>
            </a:r>
            <a:endParaRPr lang="en-US" b="1" dirty="0"/>
          </a:p>
        </p:txBody>
      </p:sp>
      <p:sp>
        <p:nvSpPr>
          <p:cNvPr id="8" name="Text Placeholder 7">
            <a:extLst>
              <a:ext uri="{FF2B5EF4-FFF2-40B4-BE49-F238E27FC236}">
                <a16:creationId xmlns:a16="http://schemas.microsoft.com/office/drawing/2014/main" id="{A9DA2DAD-1CA5-DC45-8C70-B7A0507C521D}"/>
              </a:ext>
            </a:extLst>
          </p:cNvPr>
          <p:cNvSpPr>
            <a:spLocks noGrp="1"/>
          </p:cNvSpPr>
          <p:nvPr>
            <p:ph type="body" sz="quarter" idx="13"/>
          </p:nvPr>
        </p:nvSpPr>
        <p:spPr/>
        <p:txBody>
          <a:bodyPr/>
          <a:lstStyle/>
          <a:p>
            <a:r>
              <a:rPr lang="en-US" dirty="0"/>
              <a:t>Federal </a:t>
            </a:r>
            <a:br>
              <a:rPr lang="en-US" dirty="0"/>
            </a:br>
            <a:r>
              <a:rPr lang="en-US" dirty="0"/>
              <a:t>Correctional system</a:t>
            </a:r>
          </a:p>
        </p:txBody>
      </p:sp>
      <p:sp>
        <p:nvSpPr>
          <p:cNvPr id="4" name="Title 3">
            <a:extLst>
              <a:ext uri="{FF2B5EF4-FFF2-40B4-BE49-F238E27FC236}">
                <a16:creationId xmlns:a16="http://schemas.microsoft.com/office/drawing/2014/main" id="{291B5809-14DA-9649-9F1D-6D6325E30FDE}"/>
              </a:ext>
            </a:extLst>
          </p:cNvPr>
          <p:cNvSpPr>
            <a:spLocks noGrp="1"/>
          </p:cNvSpPr>
          <p:nvPr>
            <p:ph type="title"/>
          </p:nvPr>
        </p:nvSpPr>
        <p:spPr/>
        <p:txBody>
          <a:bodyPr/>
          <a:lstStyle/>
          <a:p>
            <a:r>
              <a:rPr lang="en-US" dirty="0"/>
              <a:t>Correctional System</a:t>
            </a:r>
          </a:p>
        </p:txBody>
      </p:sp>
    </p:spTree>
    <p:extLst>
      <p:ext uri="{BB962C8B-B14F-4D97-AF65-F5344CB8AC3E}">
        <p14:creationId xmlns:p14="http://schemas.microsoft.com/office/powerpoint/2010/main" val="2308514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C9FD5-DE49-E341-A1A0-ED386F0CBF49}"/>
              </a:ext>
            </a:extLst>
          </p:cNvPr>
          <p:cNvSpPr>
            <a:spLocks noGrp="1"/>
          </p:cNvSpPr>
          <p:nvPr>
            <p:ph type="title"/>
          </p:nvPr>
        </p:nvSpPr>
        <p:spPr/>
        <p:txBody>
          <a:bodyPr/>
          <a:lstStyle/>
          <a:p>
            <a:r>
              <a:rPr lang="en-US" dirty="0"/>
              <a:t>Goals of Sentencing</a:t>
            </a:r>
          </a:p>
        </p:txBody>
      </p:sp>
      <p:sp>
        <p:nvSpPr>
          <p:cNvPr id="3" name="Content Placeholder 2">
            <a:extLst>
              <a:ext uri="{FF2B5EF4-FFF2-40B4-BE49-F238E27FC236}">
                <a16:creationId xmlns:a16="http://schemas.microsoft.com/office/drawing/2014/main" id="{9198B04F-9BAB-744A-892D-157B2E2C73A9}"/>
              </a:ext>
            </a:extLst>
          </p:cNvPr>
          <p:cNvSpPr>
            <a:spLocks noGrp="1"/>
          </p:cNvSpPr>
          <p:nvPr>
            <p:ph idx="1"/>
          </p:nvPr>
        </p:nvSpPr>
        <p:spPr/>
        <p:txBody>
          <a:bodyPr numCol="2">
            <a:normAutofit lnSpcReduction="10000"/>
          </a:bodyPr>
          <a:lstStyle/>
          <a:p>
            <a:r>
              <a:rPr lang="en-US" b="1" dirty="0"/>
              <a:t>Sentence: </a:t>
            </a:r>
            <a:r>
              <a:rPr lang="en-US" dirty="0"/>
              <a:t>punishment imposed on a person convicted of committing a crime</a:t>
            </a:r>
          </a:p>
          <a:p>
            <a:pPr marL="0" indent="0">
              <a:buNone/>
            </a:pPr>
            <a:r>
              <a:rPr lang="en-US" b="1" dirty="0"/>
              <a:t>In pairs– rank these “goals” from most important to least important</a:t>
            </a:r>
          </a:p>
          <a:p>
            <a:pPr marL="0" indent="0">
              <a:buNone/>
            </a:pPr>
            <a:endParaRPr lang="en-US" dirty="0"/>
          </a:p>
          <a:p>
            <a:r>
              <a:rPr lang="en-US" dirty="0"/>
              <a:t>Protection of Public</a:t>
            </a:r>
          </a:p>
          <a:p>
            <a:r>
              <a:rPr lang="en-US" dirty="0"/>
              <a:t>Retribution</a:t>
            </a:r>
          </a:p>
          <a:p>
            <a:r>
              <a:rPr lang="en-US" dirty="0"/>
              <a:t>Deterrence</a:t>
            </a:r>
          </a:p>
          <a:p>
            <a:endParaRPr lang="en-US" dirty="0"/>
          </a:p>
          <a:p>
            <a:endParaRPr lang="en-US" dirty="0"/>
          </a:p>
          <a:p>
            <a:endParaRPr lang="en-US" dirty="0"/>
          </a:p>
          <a:p>
            <a:endParaRPr lang="en-US" dirty="0"/>
          </a:p>
          <a:p>
            <a:pPr marL="0" indent="0">
              <a:buNone/>
            </a:pPr>
            <a:endParaRPr lang="en-US" dirty="0"/>
          </a:p>
          <a:p>
            <a:r>
              <a:rPr lang="en-US" dirty="0"/>
              <a:t>Rehabilitation</a:t>
            </a:r>
          </a:p>
          <a:p>
            <a:r>
              <a:rPr lang="en-US" dirty="0"/>
              <a:t>Restitution</a:t>
            </a:r>
          </a:p>
          <a:p>
            <a:r>
              <a:rPr lang="en-US" dirty="0"/>
              <a:t>Denunciation</a:t>
            </a:r>
          </a:p>
        </p:txBody>
      </p:sp>
    </p:spTree>
    <p:extLst>
      <p:ext uri="{BB962C8B-B14F-4D97-AF65-F5344CB8AC3E}">
        <p14:creationId xmlns:p14="http://schemas.microsoft.com/office/powerpoint/2010/main" val="2508086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F8955-1163-5A4B-B97E-AA09FCF5082B}"/>
              </a:ext>
            </a:extLst>
          </p:cNvPr>
          <p:cNvSpPr>
            <a:spLocks noGrp="1"/>
          </p:cNvSpPr>
          <p:nvPr>
            <p:ph type="title"/>
          </p:nvPr>
        </p:nvSpPr>
        <p:spPr/>
        <p:txBody>
          <a:bodyPr/>
          <a:lstStyle/>
          <a:p>
            <a:r>
              <a:rPr lang="en-US" dirty="0"/>
              <a:t>Sentencing Procedure</a:t>
            </a:r>
          </a:p>
        </p:txBody>
      </p:sp>
      <p:sp>
        <p:nvSpPr>
          <p:cNvPr id="3" name="Content Placeholder 2">
            <a:extLst>
              <a:ext uri="{FF2B5EF4-FFF2-40B4-BE49-F238E27FC236}">
                <a16:creationId xmlns:a16="http://schemas.microsoft.com/office/drawing/2014/main" id="{D5B63A71-9896-174F-BD5D-2E5B57413E19}"/>
              </a:ext>
            </a:extLst>
          </p:cNvPr>
          <p:cNvSpPr>
            <a:spLocks noGrp="1"/>
          </p:cNvSpPr>
          <p:nvPr>
            <p:ph idx="1"/>
          </p:nvPr>
        </p:nvSpPr>
        <p:spPr>
          <a:xfrm>
            <a:off x="1152939" y="2638044"/>
            <a:ext cx="9925877" cy="3776008"/>
          </a:xfrm>
        </p:spPr>
        <p:txBody>
          <a:bodyPr>
            <a:normAutofit fontScale="92500" lnSpcReduction="20000"/>
          </a:bodyPr>
          <a:lstStyle/>
          <a:p>
            <a:r>
              <a:rPr lang="en-US" dirty="0"/>
              <a:t>Considering the Offender</a:t>
            </a:r>
          </a:p>
          <a:p>
            <a:pPr lvl="1"/>
            <a:r>
              <a:rPr lang="en-US" b="1" dirty="0"/>
              <a:t>pre-sentence report: </a:t>
            </a:r>
            <a:r>
              <a:rPr lang="en-US" dirty="0"/>
              <a:t>background information </a:t>
            </a:r>
          </a:p>
          <a:p>
            <a:pPr lvl="1"/>
            <a:r>
              <a:rPr lang="en-US" b="1" dirty="0" err="1"/>
              <a:t>Gladue</a:t>
            </a:r>
            <a:r>
              <a:rPr lang="en-US" b="1" dirty="0"/>
              <a:t> Report: </a:t>
            </a:r>
            <a:r>
              <a:rPr lang="en-US" dirty="0"/>
              <a:t>background with special consideration for Aboriginal heritage</a:t>
            </a:r>
            <a:endParaRPr lang="en-US" b="1" dirty="0"/>
          </a:p>
          <a:p>
            <a:pPr lvl="1"/>
            <a:r>
              <a:rPr lang="en-CA" b="1" dirty="0"/>
              <a:t>718.2</a:t>
            </a:r>
            <a:r>
              <a:rPr lang="en-CA" dirty="0"/>
              <a:t> A court that imposes a sentence shall also take into consideration the following principles:</a:t>
            </a:r>
          </a:p>
          <a:p>
            <a:pPr lvl="1"/>
            <a:r>
              <a:rPr lang="en-CA" b="1" dirty="0"/>
              <a:t>(e)</a:t>
            </a:r>
            <a:r>
              <a:rPr lang="en-CA" dirty="0"/>
              <a:t> all available sanctions, other than imprisonment, that are reasonable in the circumstances and consistent with the harm done to victims or to the community should be considered for all offenders, with particular attention to the circumstances of Aboriginal offenders.</a:t>
            </a:r>
          </a:p>
          <a:p>
            <a:pPr lvl="1"/>
            <a:r>
              <a:rPr lang="en-CA" b="1" dirty="0"/>
              <a:t>Psychiatric assessment:  </a:t>
            </a:r>
            <a:r>
              <a:rPr lang="en-CA" dirty="0"/>
              <a:t>(optional) prepared by a qualified psychiatrist </a:t>
            </a:r>
            <a:endParaRPr lang="en-US" dirty="0"/>
          </a:p>
          <a:p>
            <a:r>
              <a:rPr lang="en-US" dirty="0"/>
              <a:t>Considering the Victim</a:t>
            </a:r>
          </a:p>
          <a:p>
            <a:pPr lvl="1"/>
            <a:r>
              <a:rPr lang="en-US" b="1" dirty="0"/>
              <a:t>Victim impact statement:</a:t>
            </a:r>
            <a:r>
              <a:rPr lang="en-US" dirty="0"/>
              <a:t> harm or loss experienced by the victim or victims family</a:t>
            </a:r>
            <a:endParaRPr lang="en-US" b="1" dirty="0"/>
          </a:p>
          <a:p>
            <a:r>
              <a:rPr lang="en-US" dirty="0"/>
              <a:t>Considering Society</a:t>
            </a:r>
          </a:p>
          <a:p>
            <a:pPr lvl="1"/>
            <a:r>
              <a:rPr lang="en-US" dirty="0"/>
              <a:t>Crown can recommend appropriate sentence (when previous offences are factored in)</a:t>
            </a:r>
          </a:p>
        </p:txBody>
      </p:sp>
    </p:spTree>
    <p:extLst>
      <p:ext uri="{BB962C8B-B14F-4D97-AF65-F5344CB8AC3E}">
        <p14:creationId xmlns:p14="http://schemas.microsoft.com/office/powerpoint/2010/main" val="13974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50D9C-ED7B-084B-A1BA-AB83FD57012E}"/>
              </a:ext>
            </a:extLst>
          </p:cNvPr>
          <p:cNvSpPr>
            <a:spLocks noGrp="1"/>
          </p:cNvSpPr>
          <p:nvPr>
            <p:ph type="title"/>
          </p:nvPr>
        </p:nvSpPr>
        <p:spPr/>
        <p:txBody>
          <a:bodyPr/>
          <a:lstStyle/>
          <a:p>
            <a:r>
              <a:rPr lang="en-US" dirty="0"/>
              <a:t>Sentencing hearing</a:t>
            </a:r>
          </a:p>
        </p:txBody>
      </p:sp>
      <p:sp>
        <p:nvSpPr>
          <p:cNvPr id="3" name="Content Placeholder 2">
            <a:extLst>
              <a:ext uri="{FF2B5EF4-FFF2-40B4-BE49-F238E27FC236}">
                <a16:creationId xmlns:a16="http://schemas.microsoft.com/office/drawing/2014/main" id="{3BD6DB87-BF73-EA49-81FC-912830B4F22F}"/>
              </a:ext>
            </a:extLst>
          </p:cNvPr>
          <p:cNvSpPr>
            <a:spLocks noGrp="1"/>
          </p:cNvSpPr>
          <p:nvPr>
            <p:ph idx="1"/>
          </p:nvPr>
        </p:nvSpPr>
        <p:spPr/>
        <p:txBody>
          <a:bodyPr>
            <a:normAutofit fontScale="92500" lnSpcReduction="20000"/>
          </a:bodyPr>
          <a:lstStyle/>
          <a:p>
            <a:r>
              <a:rPr lang="en-US" b="1" dirty="0"/>
              <a:t>Factors for Judge to consider: </a:t>
            </a:r>
          </a:p>
          <a:p>
            <a:pPr lvl="1"/>
            <a:r>
              <a:rPr lang="en-US" dirty="0"/>
              <a:t>Criminal record</a:t>
            </a:r>
          </a:p>
          <a:p>
            <a:pPr lvl="1"/>
            <a:r>
              <a:rPr lang="en-US" dirty="0"/>
              <a:t>Pre-sentence report findings</a:t>
            </a:r>
          </a:p>
          <a:p>
            <a:pPr lvl="1"/>
            <a:r>
              <a:rPr lang="en-US" dirty="0"/>
              <a:t>Nature and severity of the crime</a:t>
            </a:r>
          </a:p>
          <a:p>
            <a:pPr lvl="1"/>
            <a:r>
              <a:rPr lang="en-US" dirty="0"/>
              <a:t>Offender’s background</a:t>
            </a:r>
          </a:p>
          <a:p>
            <a:pPr lvl="1"/>
            <a:r>
              <a:rPr lang="en-US" dirty="0"/>
              <a:t>Circumstances leading to and surrounding the offence</a:t>
            </a:r>
          </a:p>
          <a:p>
            <a:pPr lvl="1"/>
            <a:r>
              <a:rPr lang="en-US" dirty="0"/>
              <a:t>Offender’s family and employment situation</a:t>
            </a:r>
          </a:p>
          <a:p>
            <a:pPr lvl="1"/>
            <a:r>
              <a:rPr lang="en-US" dirty="0"/>
              <a:t>Offender’s attitude toward his/her own conduct</a:t>
            </a:r>
          </a:p>
          <a:p>
            <a:pPr lvl="1"/>
            <a:r>
              <a:rPr lang="en-US" dirty="0"/>
              <a:t>Statue laws might establish min/max punishments, explore </a:t>
            </a:r>
            <a:r>
              <a:rPr lang="en-US" dirty="0" err="1"/>
              <a:t>presedents</a:t>
            </a:r>
            <a:endParaRPr lang="en-US" dirty="0"/>
          </a:p>
          <a:p>
            <a:pPr lvl="1"/>
            <a:r>
              <a:rPr lang="en-US" b="1" dirty="0"/>
              <a:t>Mitigating</a:t>
            </a:r>
            <a:r>
              <a:rPr lang="en-US" dirty="0"/>
              <a:t> (lessen sentence) and </a:t>
            </a:r>
            <a:r>
              <a:rPr lang="en-US" b="1" dirty="0"/>
              <a:t>aggravating</a:t>
            </a:r>
            <a:r>
              <a:rPr lang="en-US" dirty="0"/>
              <a:t> factors (increase sentence)</a:t>
            </a:r>
          </a:p>
          <a:p>
            <a:pPr lvl="1"/>
            <a:endParaRPr lang="en-US" dirty="0"/>
          </a:p>
        </p:txBody>
      </p:sp>
    </p:spTree>
    <p:extLst>
      <p:ext uri="{BB962C8B-B14F-4D97-AF65-F5344CB8AC3E}">
        <p14:creationId xmlns:p14="http://schemas.microsoft.com/office/powerpoint/2010/main" val="1487322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F6653D4-19EE-E048-AA6C-51B5922959CF}"/>
              </a:ext>
            </a:extLst>
          </p:cNvPr>
          <p:cNvSpPr>
            <a:spLocks noGrp="1"/>
          </p:cNvSpPr>
          <p:nvPr>
            <p:ph type="body" idx="1"/>
          </p:nvPr>
        </p:nvSpPr>
        <p:spPr/>
        <p:txBody>
          <a:bodyPr/>
          <a:lstStyle/>
          <a:p>
            <a:r>
              <a:rPr lang="en-US" dirty="0"/>
              <a:t>Aggravating</a:t>
            </a:r>
          </a:p>
        </p:txBody>
      </p:sp>
      <p:sp>
        <p:nvSpPr>
          <p:cNvPr id="6" name="Content Placeholder 5">
            <a:extLst>
              <a:ext uri="{FF2B5EF4-FFF2-40B4-BE49-F238E27FC236}">
                <a16:creationId xmlns:a16="http://schemas.microsoft.com/office/drawing/2014/main" id="{2C789029-A086-F947-AFCA-E487BCFA955D}"/>
              </a:ext>
            </a:extLst>
          </p:cNvPr>
          <p:cNvSpPr>
            <a:spLocks noGrp="1"/>
          </p:cNvSpPr>
          <p:nvPr>
            <p:ph sz="half" idx="2"/>
          </p:nvPr>
        </p:nvSpPr>
        <p:spPr/>
        <p:txBody>
          <a:bodyPr>
            <a:noAutofit/>
          </a:bodyPr>
          <a:lstStyle/>
          <a:p>
            <a:r>
              <a:rPr lang="en-US" sz="1600" dirty="0"/>
              <a:t>Premeditation</a:t>
            </a:r>
          </a:p>
          <a:p>
            <a:r>
              <a:rPr lang="en-US" sz="1600" dirty="0"/>
              <a:t>Previous criminal record</a:t>
            </a:r>
          </a:p>
          <a:p>
            <a:r>
              <a:rPr lang="en-US" sz="1600" dirty="0"/>
              <a:t>Large profits from offence</a:t>
            </a:r>
          </a:p>
          <a:p>
            <a:r>
              <a:rPr lang="en-US" sz="1600" dirty="0"/>
              <a:t>Involving others in the offence</a:t>
            </a:r>
          </a:p>
          <a:p>
            <a:r>
              <a:rPr lang="en-US" sz="1600" dirty="0"/>
              <a:t>Ring leader of a guilty group</a:t>
            </a:r>
          </a:p>
          <a:p>
            <a:r>
              <a:rPr lang="en-US" sz="1600" dirty="0"/>
              <a:t>Continuing offence over time</a:t>
            </a:r>
          </a:p>
          <a:p>
            <a:r>
              <a:rPr lang="en-US" sz="1600" dirty="0"/>
              <a:t>Violence</a:t>
            </a:r>
          </a:p>
          <a:p>
            <a:r>
              <a:rPr lang="en-US" sz="1600" dirty="0"/>
              <a:t>Number of victims</a:t>
            </a:r>
          </a:p>
          <a:p>
            <a:r>
              <a:rPr lang="en-US" sz="1600" dirty="0"/>
              <a:t>Need for deterrent</a:t>
            </a:r>
          </a:p>
        </p:txBody>
      </p:sp>
      <p:sp>
        <p:nvSpPr>
          <p:cNvPr id="7" name="Content Placeholder 6">
            <a:extLst>
              <a:ext uri="{FF2B5EF4-FFF2-40B4-BE49-F238E27FC236}">
                <a16:creationId xmlns:a16="http://schemas.microsoft.com/office/drawing/2014/main" id="{DE09C0F9-8122-8E48-BBF4-1EDD8E12DB88}"/>
              </a:ext>
            </a:extLst>
          </p:cNvPr>
          <p:cNvSpPr>
            <a:spLocks noGrp="1"/>
          </p:cNvSpPr>
          <p:nvPr>
            <p:ph sz="quarter" idx="4"/>
          </p:nvPr>
        </p:nvSpPr>
        <p:spPr/>
        <p:txBody>
          <a:bodyPr>
            <a:noAutofit/>
          </a:bodyPr>
          <a:lstStyle/>
          <a:p>
            <a:r>
              <a:rPr lang="en-US" sz="1600" dirty="0"/>
              <a:t>Impulsive act</a:t>
            </a:r>
          </a:p>
          <a:p>
            <a:r>
              <a:rPr lang="en-US" sz="1600" dirty="0"/>
              <a:t>Young or first time offender</a:t>
            </a:r>
          </a:p>
          <a:p>
            <a:r>
              <a:rPr lang="en-US" sz="1600" dirty="0"/>
              <a:t>Guilty plea</a:t>
            </a:r>
          </a:p>
          <a:p>
            <a:r>
              <a:rPr lang="en-US" sz="1600" dirty="0"/>
              <a:t>Cooperating with police</a:t>
            </a:r>
          </a:p>
          <a:p>
            <a:r>
              <a:rPr lang="en-US" sz="1600" dirty="0"/>
              <a:t>Mental or physical disability</a:t>
            </a:r>
          </a:p>
          <a:p>
            <a:r>
              <a:rPr lang="en-US" sz="1600" dirty="0"/>
              <a:t>Short life expectancy</a:t>
            </a:r>
          </a:p>
          <a:p>
            <a:r>
              <a:rPr lang="en-US" sz="1600" dirty="0"/>
              <a:t>Minor offence</a:t>
            </a:r>
          </a:p>
          <a:p>
            <a:r>
              <a:rPr lang="en-US" sz="1600" dirty="0"/>
              <a:t>Time spent in custody</a:t>
            </a:r>
          </a:p>
          <a:p>
            <a:r>
              <a:rPr lang="en-US" sz="1600" dirty="0"/>
              <a:t>Delay in trial</a:t>
            </a:r>
          </a:p>
        </p:txBody>
      </p:sp>
      <p:sp>
        <p:nvSpPr>
          <p:cNvPr id="8" name="Text Placeholder 7">
            <a:extLst>
              <a:ext uri="{FF2B5EF4-FFF2-40B4-BE49-F238E27FC236}">
                <a16:creationId xmlns:a16="http://schemas.microsoft.com/office/drawing/2014/main" id="{011E9B57-13E2-504A-8E88-DC8B96B5AE87}"/>
              </a:ext>
            </a:extLst>
          </p:cNvPr>
          <p:cNvSpPr>
            <a:spLocks noGrp="1"/>
          </p:cNvSpPr>
          <p:nvPr>
            <p:ph type="body" sz="quarter" idx="13"/>
          </p:nvPr>
        </p:nvSpPr>
        <p:spPr/>
        <p:txBody>
          <a:bodyPr/>
          <a:lstStyle/>
          <a:p>
            <a:r>
              <a:rPr lang="en-US" dirty="0"/>
              <a:t>mitigating</a:t>
            </a:r>
          </a:p>
        </p:txBody>
      </p:sp>
      <p:sp>
        <p:nvSpPr>
          <p:cNvPr id="4" name="Title 3">
            <a:extLst>
              <a:ext uri="{FF2B5EF4-FFF2-40B4-BE49-F238E27FC236}">
                <a16:creationId xmlns:a16="http://schemas.microsoft.com/office/drawing/2014/main" id="{33D18FC2-1683-FC4D-AC49-040ECCE59A06}"/>
              </a:ext>
            </a:extLst>
          </p:cNvPr>
          <p:cNvSpPr>
            <a:spLocks noGrp="1"/>
          </p:cNvSpPr>
          <p:nvPr>
            <p:ph type="title"/>
          </p:nvPr>
        </p:nvSpPr>
        <p:spPr/>
        <p:txBody>
          <a:bodyPr/>
          <a:lstStyle/>
          <a:p>
            <a:r>
              <a:rPr lang="en-US" dirty="0"/>
              <a:t>Examples</a:t>
            </a:r>
          </a:p>
        </p:txBody>
      </p:sp>
    </p:spTree>
    <p:extLst>
      <p:ext uri="{BB962C8B-B14F-4D97-AF65-F5344CB8AC3E}">
        <p14:creationId xmlns:p14="http://schemas.microsoft.com/office/powerpoint/2010/main" val="2697528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6EAB10B-83A8-CE49-A0B0-0249C1B9B5B8}"/>
              </a:ext>
            </a:extLst>
          </p:cNvPr>
          <p:cNvSpPr>
            <a:spLocks noGrp="1"/>
          </p:cNvSpPr>
          <p:nvPr>
            <p:ph type="title"/>
          </p:nvPr>
        </p:nvSpPr>
        <p:spPr/>
        <p:txBody>
          <a:bodyPr/>
          <a:lstStyle/>
          <a:p>
            <a:r>
              <a:rPr lang="en-US" dirty="0"/>
              <a:t>Traditional sentences </a:t>
            </a:r>
          </a:p>
        </p:txBody>
      </p:sp>
      <p:sp>
        <p:nvSpPr>
          <p:cNvPr id="7" name="Content Placeholder 6">
            <a:extLst>
              <a:ext uri="{FF2B5EF4-FFF2-40B4-BE49-F238E27FC236}">
                <a16:creationId xmlns:a16="http://schemas.microsoft.com/office/drawing/2014/main" id="{3AD15119-1BC0-AE44-9CB9-3835EBFC7A58}"/>
              </a:ext>
            </a:extLst>
          </p:cNvPr>
          <p:cNvSpPr>
            <a:spLocks noGrp="1"/>
          </p:cNvSpPr>
          <p:nvPr>
            <p:ph idx="1"/>
          </p:nvPr>
        </p:nvSpPr>
        <p:spPr>
          <a:xfrm>
            <a:off x="874643" y="2638044"/>
            <a:ext cx="10508974" cy="3101983"/>
          </a:xfrm>
        </p:spPr>
        <p:txBody>
          <a:bodyPr>
            <a:noAutofit/>
          </a:bodyPr>
          <a:lstStyle/>
          <a:p>
            <a:pPr marL="0" indent="0">
              <a:buNone/>
            </a:pPr>
            <a:r>
              <a:rPr lang="en-US" b="1" dirty="0"/>
              <a:t>“Society fails when it can see no further than the prison gates”</a:t>
            </a:r>
            <a:br>
              <a:rPr lang="en-US" b="1" dirty="0"/>
            </a:br>
            <a:r>
              <a:rPr lang="en-US" b="1" dirty="0"/>
              <a:t>	 –Doug McNally Retired Chief of Police, Edmonton</a:t>
            </a:r>
          </a:p>
          <a:p>
            <a:pPr marL="0" indent="0">
              <a:buNone/>
            </a:pPr>
            <a:endParaRPr lang="en-US" b="1" dirty="0"/>
          </a:p>
          <a:p>
            <a:r>
              <a:rPr lang="en-US" b="1" dirty="0"/>
              <a:t>Discharges: </a:t>
            </a:r>
            <a:r>
              <a:rPr lang="en-US" dirty="0"/>
              <a:t>most lenient, released</a:t>
            </a:r>
          </a:p>
          <a:p>
            <a:pPr lvl="1"/>
            <a:r>
              <a:rPr lang="en-US" sz="1800" b="1" dirty="0"/>
              <a:t>absolute discharge:</a:t>
            </a:r>
            <a:r>
              <a:rPr lang="en-US" sz="1800" dirty="0"/>
              <a:t> person is set free after one year, record is destroyed</a:t>
            </a:r>
          </a:p>
          <a:p>
            <a:pPr lvl="1"/>
            <a:r>
              <a:rPr lang="en-US" sz="1800" b="1" dirty="0"/>
              <a:t>Conditional discharge: </a:t>
            </a:r>
            <a:r>
              <a:rPr lang="en-US" sz="1800" dirty="0"/>
              <a:t>released with terms attached, after three years, record is destroyed– unless breached, in which case discharge is revoked and replaced</a:t>
            </a:r>
          </a:p>
          <a:p>
            <a:r>
              <a:rPr lang="en-US" b="1" dirty="0"/>
              <a:t>Suspended sentence: </a:t>
            </a:r>
            <a:r>
              <a:rPr lang="en-US" dirty="0"/>
              <a:t>sentence ”paused” knowledge of possible punishment prevents further action</a:t>
            </a:r>
          </a:p>
          <a:p>
            <a:r>
              <a:rPr lang="en-US" b="1" dirty="0"/>
              <a:t>Intermittent sentence: </a:t>
            </a:r>
            <a:r>
              <a:rPr lang="en-US" dirty="0"/>
              <a:t>for less than 90 days, served on weekends and nights</a:t>
            </a:r>
          </a:p>
          <a:p>
            <a:r>
              <a:rPr lang="en-US" b="1" dirty="0"/>
              <a:t>Conditional sentence: </a:t>
            </a:r>
            <a:r>
              <a:rPr lang="en-US" dirty="0"/>
              <a:t>for less than 2 years, can be served in the community, stricter than </a:t>
            </a:r>
            <a:r>
              <a:rPr lang="en-US" dirty="0" err="1"/>
              <a:t>probabtion</a:t>
            </a:r>
            <a:endParaRPr lang="en-US" dirty="0"/>
          </a:p>
          <a:p>
            <a:pPr marL="0" indent="0">
              <a:buNone/>
            </a:pPr>
            <a:endParaRPr lang="en-US" b="1" dirty="0"/>
          </a:p>
        </p:txBody>
      </p:sp>
    </p:spTree>
    <p:extLst>
      <p:ext uri="{BB962C8B-B14F-4D97-AF65-F5344CB8AC3E}">
        <p14:creationId xmlns:p14="http://schemas.microsoft.com/office/powerpoint/2010/main" val="4043586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D5460-150B-7642-9606-B9B4E6D738E7}"/>
              </a:ext>
            </a:extLst>
          </p:cNvPr>
          <p:cNvSpPr>
            <a:spLocks noGrp="1"/>
          </p:cNvSpPr>
          <p:nvPr>
            <p:ph type="title"/>
          </p:nvPr>
        </p:nvSpPr>
        <p:spPr/>
        <p:txBody>
          <a:bodyPr/>
          <a:lstStyle/>
          <a:p>
            <a:r>
              <a:rPr lang="en-US" dirty="0"/>
              <a:t>probation</a:t>
            </a:r>
          </a:p>
        </p:txBody>
      </p:sp>
      <p:sp>
        <p:nvSpPr>
          <p:cNvPr id="3" name="Content Placeholder 2">
            <a:extLst>
              <a:ext uri="{FF2B5EF4-FFF2-40B4-BE49-F238E27FC236}">
                <a16:creationId xmlns:a16="http://schemas.microsoft.com/office/drawing/2014/main" id="{D8E64E7E-0D5D-5743-85CF-938B5E533663}"/>
              </a:ext>
            </a:extLst>
          </p:cNvPr>
          <p:cNvSpPr>
            <a:spLocks noGrp="1"/>
          </p:cNvSpPr>
          <p:nvPr>
            <p:ph idx="1"/>
          </p:nvPr>
        </p:nvSpPr>
        <p:spPr/>
        <p:txBody>
          <a:bodyPr>
            <a:normAutofit lnSpcReduction="10000"/>
          </a:bodyPr>
          <a:lstStyle/>
          <a:p>
            <a:r>
              <a:rPr lang="en-US" b="1" dirty="0"/>
              <a:t>Probation: </a:t>
            </a:r>
            <a:r>
              <a:rPr lang="en-US" dirty="0"/>
              <a:t>a sentence that allows a person to live in the community under supervision of a parole officer</a:t>
            </a:r>
          </a:p>
          <a:p>
            <a:r>
              <a:rPr lang="en-US" dirty="0"/>
              <a:t>Must follow guidelines, can have probation revoked (fines/jail time) or new charges of </a:t>
            </a:r>
            <a:r>
              <a:rPr lang="en-US" b="1" dirty="0"/>
              <a:t>breach of probation</a:t>
            </a:r>
          </a:p>
          <a:p>
            <a:r>
              <a:rPr lang="en-US" b="1" dirty="0"/>
              <a:t>Compulsory conditions: </a:t>
            </a:r>
            <a:r>
              <a:rPr lang="en-US" dirty="0"/>
              <a:t>keep the peace &amp; demonstrate good </a:t>
            </a:r>
            <a:r>
              <a:rPr lang="en-US" dirty="0" err="1"/>
              <a:t>behaviour</a:t>
            </a:r>
            <a:r>
              <a:rPr lang="en-US" dirty="0"/>
              <a:t>, appear in court when required &amp; notify Court/PO of name, address or employment changes</a:t>
            </a:r>
          </a:p>
          <a:p>
            <a:r>
              <a:rPr lang="en-US" b="1" dirty="0"/>
              <a:t>Optional conditions:</a:t>
            </a:r>
            <a:r>
              <a:rPr lang="en-US" dirty="0"/>
              <a:t> reporting in regularly, not associating with known criminals, staying away from specific locations or people, attending counselling, paying for damages, and/or refraining from alcohol/drugs</a:t>
            </a:r>
            <a:endParaRPr lang="en-US" b="1" dirty="0"/>
          </a:p>
        </p:txBody>
      </p:sp>
    </p:spTree>
    <p:extLst>
      <p:ext uri="{BB962C8B-B14F-4D97-AF65-F5344CB8AC3E}">
        <p14:creationId xmlns:p14="http://schemas.microsoft.com/office/powerpoint/2010/main" val="1962352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BF2B1-9BFD-454A-8429-66E9588E11C3}"/>
              </a:ext>
            </a:extLst>
          </p:cNvPr>
          <p:cNvSpPr>
            <a:spLocks noGrp="1"/>
          </p:cNvSpPr>
          <p:nvPr>
            <p:ph type="title"/>
          </p:nvPr>
        </p:nvSpPr>
        <p:spPr/>
        <p:txBody>
          <a:bodyPr/>
          <a:lstStyle/>
          <a:p>
            <a:r>
              <a:rPr lang="en-US" dirty="0"/>
              <a:t>Other</a:t>
            </a:r>
          </a:p>
        </p:txBody>
      </p:sp>
      <p:sp>
        <p:nvSpPr>
          <p:cNvPr id="3" name="Content Placeholder 2">
            <a:extLst>
              <a:ext uri="{FF2B5EF4-FFF2-40B4-BE49-F238E27FC236}">
                <a16:creationId xmlns:a16="http://schemas.microsoft.com/office/drawing/2014/main" id="{3D7E5DE6-27E2-864B-ABAF-EF199B35F3B7}"/>
              </a:ext>
            </a:extLst>
          </p:cNvPr>
          <p:cNvSpPr>
            <a:spLocks noGrp="1"/>
          </p:cNvSpPr>
          <p:nvPr>
            <p:ph idx="1"/>
          </p:nvPr>
        </p:nvSpPr>
        <p:spPr/>
        <p:txBody>
          <a:bodyPr>
            <a:normAutofit lnSpcReduction="10000"/>
          </a:bodyPr>
          <a:lstStyle/>
          <a:p>
            <a:r>
              <a:rPr lang="en-US" b="1" dirty="0"/>
              <a:t>Electronic Monitoring: </a:t>
            </a:r>
            <a:r>
              <a:rPr lang="en-US" dirty="0"/>
              <a:t>originally for to track offenders on probation, but can be used in house arrest, ankle bracelet alarms if you leave permitted base, can also include breathalyzers if substance abstinence is required</a:t>
            </a:r>
          </a:p>
          <a:p>
            <a:r>
              <a:rPr lang="en-US" b="1" dirty="0"/>
              <a:t>Binding over: </a:t>
            </a:r>
            <a:r>
              <a:rPr lang="en-US" dirty="0"/>
              <a:t>peace bond, court order to keep the peace (up to 12months)</a:t>
            </a:r>
          </a:p>
          <a:p>
            <a:pPr lvl="1"/>
            <a:r>
              <a:rPr lang="en-US" b="1" dirty="0"/>
              <a:t>Restraining order: </a:t>
            </a:r>
            <a:r>
              <a:rPr lang="en-US" dirty="0"/>
              <a:t>meant as a temporary solution until a hearing can be held</a:t>
            </a:r>
          </a:p>
          <a:p>
            <a:r>
              <a:rPr lang="en-US" b="1" dirty="0"/>
              <a:t>Deportation: </a:t>
            </a:r>
            <a:r>
              <a:rPr lang="en-US" dirty="0"/>
              <a:t>expelling an offender from the country back to their native land</a:t>
            </a:r>
          </a:p>
          <a:p>
            <a:r>
              <a:rPr lang="en-US" b="1" dirty="0"/>
              <a:t>Fines: </a:t>
            </a:r>
            <a:r>
              <a:rPr lang="en-US" dirty="0"/>
              <a:t>specific amount paid to the Court as punishment (considers offenders ability to pay)</a:t>
            </a:r>
          </a:p>
          <a:p>
            <a:r>
              <a:rPr lang="en-US" b="1" dirty="0"/>
              <a:t>Suspension of Privileges: </a:t>
            </a:r>
            <a:r>
              <a:rPr lang="en-US" dirty="0"/>
              <a:t>withholding a driver’s or firearm license, </a:t>
            </a:r>
          </a:p>
        </p:txBody>
      </p:sp>
    </p:spTree>
    <p:extLst>
      <p:ext uri="{BB962C8B-B14F-4D97-AF65-F5344CB8AC3E}">
        <p14:creationId xmlns:p14="http://schemas.microsoft.com/office/powerpoint/2010/main" val="682696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D9953F9-3CE1-5146-82EB-D3D8BCABD03B}"/>
              </a:ext>
            </a:extLst>
          </p:cNvPr>
          <p:cNvSpPr>
            <a:spLocks noGrp="1"/>
          </p:cNvSpPr>
          <p:nvPr>
            <p:ph type="body" idx="1"/>
          </p:nvPr>
        </p:nvSpPr>
        <p:spPr/>
        <p:txBody>
          <a:bodyPr>
            <a:normAutofit fontScale="70000" lnSpcReduction="20000"/>
          </a:bodyPr>
          <a:lstStyle/>
          <a:p>
            <a:r>
              <a:rPr lang="en-US" sz="2000" b="1" dirty="0"/>
              <a:t>Plea bargain: </a:t>
            </a:r>
            <a:r>
              <a:rPr lang="en-US" sz="2000" dirty="0"/>
              <a:t>negotiated deal whereby the accused pleads guilty in exchange for a lighter sentence</a:t>
            </a:r>
          </a:p>
        </p:txBody>
      </p:sp>
      <p:sp>
        <p:nvSpPr>
          <p:cNvPr id="6" name="Content Placeholder 5">
            <a:extLst>
              <a:ext uri="{FF2B5EF4-FFF2-40B4-BE49-F238E27FC236}">
                <a16:creationId xmlns:a16="http://schemas.microsoft.com/office/drawing/2014/main" id="{4A615AAD-758D-1D4C-B308-1269B3E2EF22}"/>
              </a:ext>
            </a:extLst>
          </p:cNvPr>
          <p:cNvSpPr>
            <a:spLocks noGrp="1"/>
          </p:cNvSpPr>
          <p:nvPr>
            <p:ph sz="quarter" idx="4"/>
          </p:nvPr>
        </p:nvSpPr>
        <p:spPr>
          <a:xfrm>
            <a:off x="954157" y="3143250"/>
            <a:ext cx="10204173" cy="2596776"/>
          </a:xfrm>
        </p:spPr>
        <p:txBody>
          <a:bodyPr>
            <a:noAutofit/>
          </a:bodyPr>
          <a:lstStyle/>
          <a:p>
            <a:pPr fontAlgn="base"/>
            <a:r>
              <a:rPr lang="en-CA" dirty="0"/>
              <a:t>In what was dubbed “the deal with the devil,” Karla Homolka received a 12-year sentence for her role in the horrific murders of Ontario schoolgirls Kristen French and Leslie Mahaffy, in exchange for her testimony against then-husband Paul Bernardo.</a:t>
            </a:r>
          </a:p>
          <a:p>
            <a:pPr fontAlgn="base"/>
            <a:r>
              <a:rPr lang="en-CA" dirty="0"/>
              <a:t>Homolka had told investigators that Bernardo abused her and forced her to take part in his crimes. But videotapes later surfaced showing that she had a more active role in the torture and killings of the young girls as she’d claimed.</a:t>
            </a:r>
          </a:p>
          <a:p>
            <a:pPr fontAlgn="base"/>
            <a:r>
              <a:rPr lang="en-CA" dirty="0"/>
              <a:t>Homolka was released from prison in 2005. By 2012,  she was married, with three children– under a new name.</a:t>
            </a:r>
          </a:p>
          <a:p>
            <a:pPr fontAlgn="base"/>
            <a:r>
              <a:rPr lang="en-CA" dirty="0"/>
              <a:t>More recently,  Homolka made headlines after it was revealed that she was living in Quebec and had spent time with students at her children’s Montreal school.</a:t>
            </a:r>
          </a:p>
        </p:txBody>
      </p:sp>
      <p:sp>
        <p:nvSpPr>
          <p:cNvPr id="7" name="Text Placeholder 6">
            <a:extLst>
              <a:ext uri="{FF2B5EF4-FFF2-40B4-BE49-F238E27FC236}">
                <a16:creationId xmlns:a16="http://schemas.microsoft.com/office/drawing/2014/main" id="{30219C0C-EAAA-1848-9B00-EF6DD4EEBFEE}"/>
              </a:ext>
            </a:extLst>
          </p:cNvPr>
          <p:cNvSpPr>
            <a:spLocks noGrp="1"/>
          </p:cNvSpPr>
          <p:nvPr>
            <p:ph type="body" sz="quarter" idx="13"/>
          </p:nvPr>
        </p:nvSpPr>
        <p:spPr/>
        <p:txBody>
          <a:bodyPr/>
          <a:lstStyle/>
          <a:p>
            <a:r>
              <a:rPr lang="en-US" dirty="0"/>
              <a:t>Karla Homolka</a:t>
            </a:r>
          </a:p>
        </p:txBody>
      </p:sp>
      <p:sp>
        <p:nvSpPr>
          <p:cNvPr id="2" name="Title 1">
            <a:extLst>
              <a:ext uri="{FF2B5EF4-FFF2-40B4-BE49-F238E27FC236}">
                <a16:creationId xmlns:a16="http://schemas.microsoft.com/office/drawing/2014/main" id="{372DAC75-EFC7-D249-B98F-DD0739D03DE5}"/>
              </a:ext>
            </a:extLst>
          </p:cNvPr>
          <p:cNvSpPr>
            <a:spLocks noGrp="1"/>
          </p:cNvSpPr>
          <p:nvPr>
            <p:ph type="title"/>
          </p:nvPr>
        </p:nvSpPr>
        <p:spPr/>
        <p:txBody>
          <a:bodyPr/>
          <a:lstStyle/>
          <a:p>
            <a:r>
              <a:rPr lang="en-US" dirty="0"/>
              <a:t>Plea Bargain</a:t>
            </a:r>
          </a:p>
        </p:txBody>
      </p:sp>
    </p:spTree>
    <p:extLst>
      <p:ext uri="{BB962C8B-B14F-4D97-AF65-F5344CB8AC3E}">
        <p14:creationId xmlns:p14="http://schemas.microsoft.com/office/powerpoint/2010/main" val="372103531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3583</TotalTime>
  <Words>1237</Words>
  <Application>Microsoft Macintosh PowerPoint</Application>
  <PresentationFormat>Widescreen</PresentationFormat>
  <Paragraphs>130</Paragraphs>
  <Slides>13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Gill Sans MT</vt:lpstr>
      <vt:lpstr>Parcel</vt:lpstr>
      <vt:lpstr>Chapter 11:  Sentencing &amp; the Correctional system</vt:lpstr>
      <vt:lpstr>Goals of Sentencing</vt:lpstr>
      <vt:lpstr>Sentencing Procedure</vt:lpstr>
      <vt:lpstr>Sentencing hearing</vt:lpstr>
      <vt:lpstr>Examples</vt:lpstr>
      <vt:lpstr>Traditional sentences </vt:lpstr>
      <vt:lpstr>probation</vt:lpstr>
      <vt:lpstr>Other</vt:lpstr>
      <vt:lpstr>Plea Bargain</vt:lpstr>
      <vt:lpstr>Incarceration</vt:lpstr>
      <vt:lpstr>Restorative Justice Programs</vt:lpstr>
      <vt:lpstr>Correctional system</vt:lpstr>
      <vt:lpstr>Correctional System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Write</dc:title>
  <dc:creator>Ashley Ross</dc:creator>
  <cp:lastModifiedBy>Ashley Ross</cp:lastModifiedBy>
  <cp:revision>18</cp:revision>
  <cp:lastPrinted>2019-10-31T15:35:44Z</cp:lastPrinted>
  <dcterms:created xsi:type="dcterms:W3CDTF">2019-10-30T00:55:46Z</dcterms:created>
  <dcterms:modified xsi:type="dcterms:W3CDTF">2020-04-18T22:59:43Z</dcterms:modified>
</cp:coreProperties>
</file>