
<file path=[Content_Types].xml><?xml version="1.0" encoding="utf-8"?>
<Types xmlns="http://schemas.openxmlformats.org/package/2006/content-types">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6" r:id="rId1"/>
  </p:sldMasterIdLst>
  <p:notesMasterIdLst>
    <p:notesMasterId r:id="rId25"/>
  </p:notesMasterIdLst>
  <p:handoutMasterIdLst>
    <p:handoutMasterId r:id="rId26"/>
  </p:handoutMasterIdLst>
  <p:sldIdLst>
    <p:sldId id="286" r:id="rId2"/>
    <p:sldId id="283" r:id="rId3"/>
    <p:sldId id="290" r:id="rId4"/>
    <p:sldId id="291" r:id="rId5"/>
    <p:sldId id="292" r:id="rId6"/>
    <p:sldId id="293" r:id="rId7"/>
    <p:sldId id="287" r:id="rId8"/>
    <p:sldId id="294" r:id="rId9"/>
    <p:sldId id="295" r:id="rId10"/>
    <p:sldId id="289" r:id="rId11"/>
    <p:sldId id="296" r:id="rId12"/>
    <p:sldId id="297" r:id="rId13"/>
    <p:sldId id="298" r:id="rId14"/>
    <p:sldId id="299" r:id="rId15"/>
    <p:sldId id="300" r:id="rId16"/>
    <p:sldId id="301" r:id="rId17"/>
    <p:sldId id="302" r:id="rId18"/>
    <p:sldId id="303" r:id="rId19"/>
    <p:sldId id="288" r:id="rId20"/>
    <p:sldId id="304" r:id="rId21"/>
    <p:sldId id="305" r:id="rId22"/>
    <p:sldId id="306" r:id="rId23"/>
    <p:sldId id="307"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648"/>
    <p:restoredTop sz="87423"/>
  </p:normalViewPr>
  <p:slideViewPr>
    <p:cSldViewPr snapToGrid="0" snapToObjects="1">
      <p:cViewPr varScale="1">
        <p:scale>
          <a:sx n="94" d="100"/>
          <a:sy n="94" d="100"/>
        </p:scale>
        <p:origin x="872" y="200"/>
      </p:cViewPr>
      <p:guideLst/>
    </p:cSldViewPr>
  </p:slideViewPr>
  <p:notesTextViewPr>
    <p:cViewPr>
      <p:scale>
        <a:sx n="85" d="100"/>
        <a:sy n="85"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D6D65CB-F3D6-8C4F-B074-C61309E2AC1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7B0132BE-F502-8F4B-9562-798E1A4E499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E3F15E6-A9CE-7348-BD6F-B34CE99E4A44}" type="datetimeFigureOut">
              <a:rPr lang="en-US" smtClean="0"/>
              <a:t>4/18/20</a:t>
            </a:fld>
            <a:endParaRPr lang="en-US"/>
          </a:p>
        </p:txBody>
      </p:sp>
      <p:sp>
        <p:nvSpPr>
          <p:cNvPr id="4" name="Footer Placeholder 3">
            <a:extLst>
              <a:ext uri="{FF2B5EF4-FFF2-40B4-BE49-F238E27FC236}">
                <a16:creationId xmlns:a16="http://schemas.microsoft.com/office/drawing/2014/main" id="{0EC9A25B-185A-CB44-9625-4B908EC2B1A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C30E107-13BC-B04C-98AD-094A2D86A99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B0A8D6F-DA2B-064B-86EB-AB435CD166DE}" type="slidenum">
              <a:rPr lang="en-US" smtClean="0"/>
              <a:t>‹#›</a:t>
            </a:fld>
            <a:endParaRPr lang="en-US"/>
          </a:p>
        </p:txBody>
      </p:sp>
    </p:spTree>
    <p:extLst>
      <p:ext uri="{BB962C8B-B14F-4D97-AF65-F5344CB8AC3E}">
        <p14:creationId xmlns:p14="http://schemas.microsoft.com/office/powerpoint/2010/main" val="27326871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D2EC066-3003-FF48-A374-3D07B0C6580C}" type="datetimeFigureOut">
              <a:rPr lang="en-US" smtClean="0"/>
              <a:t>4/18/20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6B2DE39-5570-894D-81AC-7457073AF4DA}" type="slidenum">
              <a:rPr lang="en-US" smtClean="0"/>
              <a:t>‹#›</a:t>
            </a:fld>
            <a:endParaRPr lang="en-US"/>
          </a:p>
        </p:txBody>
      </p:sp>
    </p:spTree>
    <p:extLst>
      <p:ext uri="{BB962C8B-B14F-4D97-AF65-F5344CB8AC3E}">
        <p14:creationId xmlns:p14="http://schemas.microsoft.com/office/powerpoint/2010/main" val="33354283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Children, learning disability, sleep walking, psychosis</a:t>
            </a:r>
          </a:p>
        </p:txBody>
      </p:sp>
      <p:sp>
        <p:nvSpPr>
          <p:cNvPr id="4" name="Slide Number Placeholder 3"/>
          <p:cNvSpPr>
            <a:spLocks noGrp="1"/>
          </p:cNvSpPr>
          <p:nvPr>
            <p:ph type="sldNum" sz="quarter" idx="5"/>
          </p:nvPr>
        </p:nvSpPr>
        <p:spPr/>
        <p:txBody>
          <a:bodyPr/>
          <a:lstStyle/>
          <a:p>
            <a:fld id="{96B2DE39-5570-894D-81AC-7457073AF4DA}" type="slidenum">
              <a:rPr lang="en-US" smtClean="0"/>
              <a:t>1</a:t>
            </a:fld>
            <a:endParaRPr lang="en-US"/>
          </a:p>
        </p:txBody>
      </p:sp>
    </p:spTree>
    <p:extLst>
      <p:ext uri="{BB962C8B-B14F-4D97-AF65-F5344CB8AC3E}">
        <p14:creationId xmlns:p14="http://schemas.microsoft.com/office/powerpoint/2010/main" val="33304080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Page 287 Case Study</a:t>
            </a:r>
          </a:p>
        </p:txBody>
      </p:sp>
      <p:sp>
        <p:nvSpPr>
          <p:cNvPr id="4" name="Slide Number Placeholder 3"/>
          <p:cNvSpPr>
            <a:spLocks noGrp="1"/>
          </p:cNvSpPr>
          <p:nvPr>
            <p:ph type="sldNum" sz="quarter" idx="5"/>
          </p:nvPr>
        </p:nvSpPr>
        <p:spPr/>
        <p:txBody>
          <a:bodyPr/>
          <a:lstStyle/>
          <a:p>
            <a:fld id="{96B2DE39-5570-894D-81AC-7457073AF4DA}" type="slidenum">
              <a:rPr lang="en-US" smtClean="0"/>
              <a:t>4</a:t>
            </a:fld>
            <a:endParaRPr lang="en-US"/>
          </a:p>
        </p:txBody>
      </p:sp>
    </p:spTree>
    <p:extLst>
      <p:ext uri="{BB962C8B-B14F-4D97-AF65-F5344CB8AC3E}">
        <p14:creationId xmlns:p14="http://schemas.microsoft.com/office/powerpoint/2010/main" val="1030092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Stabbed not realizing causing serious injury</a:t>
            </a:r>
          </a:p>
          <a:p>
            <a:endParaRPr lang="en-US" dirty="0"/>
          </a:p>
          <a:p>
            <a:r>
              <a:rPr lang="en-US" dirty="0"/>
              <a:t>Stabbed “dictator” thinking people were being saved</a:t>
            </a:r>
          </a:p>
        </p:txBody>
      </p:sp>
      <p:sp>
        <p:nvSpPr>
          <p:cNvPr id="4" name="Slide Number Placeholder 3"/>
          <p:cNvSpPr>
            <a:spLocks noGrp="1"/>
          </p:cNvSpPr>
          <p:nvPr>
            <p:ph type="sldNum" sz="quarter" idx="5"/>
          </p:nvPr>
        </p:nvSpPr>
        <p:spPr/>
        <p:txBody>
          <a:bodyPr/>
          <a:lstStyle/>
          <a:p>
            <a:fld id="{96B2DE39-5570-894D-81AC-7457073AF4DA}" type="slidenum">
              <a:rPr lang="en-US" smtClean="0"/>
              <a:t>6</a:t>
            </a:fld>
            <a:endParaRPr lang="en-US"/>
          </a:p>
        </p:txBody>
      </p:sp>
    </p:spTree>
    <p:extLst>
      <p:ext uri="{BB962C8B-B14F-4D97-AF65-F5344CB8AC3E}">
        <p14:creationId xmlns:p14="http://schemas.microsoft.com/office/powerpoint/2010/main" val="133663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Doesn’t exist in Criminal Code– case law– does it need to be clarified/ codified?</a:t>
            </a:r>
          </a:p>
          <a:p>
            <a:endParaRPr lang="en-US" dirty="0"/>
          </a:p>
          <a:p>
            <a:r>
              <a:rPr lang="en-US" dirty="0"/>
              <a:t>5min video https://</a:t>
            </a:r>
            <a:r>
              <a:rPr lang="en-US" dirty="0" err="1"/>
              <a:t>www.youtube.com</a:t>
            </a:r>
            <a:r>
              <a:rPr lang="en-US" dirty="0"/>
              <a:t>/</a:t>
            </a:r>
            <a:r>
              <a:rPr lang="en-US" dirty="0" err="1"/>
              <a:t>watch?v</a:t>
            </a:r>
            <a:r>
              <a:rPr lang="en-US" dirty="0"/>
              <a:t>=AuWAkREjl6U </a:t>
            </a:r>
          </a:p>
          <a:p>
            <a:endParaRPr lang="en-US" dirty="0"/>
          </a:p>
          <a:p>
            <a:r>
              <a:rPr lang="en-US" dirty="0"/>
              <a:t>https://</a:t>
            </a:r>
            <a:r>
              <a:rPr lang="en-US" dirty="0" err="1"/>
              <a:t>www.lawtimesnews.com</a:t>
            </a:r>
            <a:r>
              <a:rPr lang="en-US" dirty="0"/>
              <a:t>/practice-areas/criminal/charter-issues-come-to-fore-on-defence-of-extreme-cases-of-intoxication/321168</a:t>
            </a:r>
          </a:p>
          <a:p>
            <a:r>
              <a:rPr lang="en-US" dirty="0"/>
              <a:t>Currently being tested in Ontario, Alberta &amp; </a:t>
            </a:r>
            <a:r>
              <a:rPr lang="en-US" dirty="0" err="1"/>
              <a:t>Sask</a:t>
            </a:r>
            <a:endParaRPr lang="en-US" dirty="0"/>
          </a:p>
        </p:txBody>
      </p:sp>
      <p:sp>
        <p:nvSpPr>
          <p:cNvPr id="4" name="Slide Number Placeholder 3"/>
          <p:cNvSpPr>
            <a:spLocks noGrp="1"/>
          </p:cNvSpPr>
          <p:nvPr>
            <p:ph type="sldNum" sz="quarter" idx="5"/>
          </p:nvPr>
        </p:nvSpPr>
        <p:spPr/>
        <p:txBody>
          <a:bodyPr/>
          <a:lstStyle/>
          <a:p>
            <a:fld id="{96B2DE39-5570-894D-81AC-7457073AF4DA}" type="slidenum">
              <a:rPr lang="en-US" smtClean="0"/>
              <a:t>8</a:t>
            </a:fld>
            <a:endParaRPr lang="en-US"/>
          </a:p>
        </p:txBody>
      </p:sp>
    </p:spTree>
    <p:extLst>
      <p:ext uri="{BB962C8B-B14F-4D97-AF65-F5344CB8AC3E}">
        <p14:creationId xmlns:p14="http://schemas.microsoft.com/office/powerpoint/2010/main" val="19955547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Threat of being beat up?</a:t>
            </a:r>
          </a:p>
          <a:p>
            <a:r>
              <a:rPr lang="en-US" b="1" dirty="0"/>
              <a:t>Threat of being stabbed?</a:t>
            </a:r>
          </a:p>
          <a:p>
            <a:r>
              <a:rPr lang="en-US" b="1" dirty="0"/>
              <a:t>Threat of death?</a:t>
            </a:r>
          </a:p>
          <a:p>
            <a:endParaRPr lang="en-US" dirty="0"/>
          </a:p>
        </p:txBody>
      </p:sp>
      <p:sp>
        <p:nvSpPr>
          <p:cNvPr id="4" name="Slide Number Placeholder 3"/>
          <p:cNvSpPr>
            <a:spLocks noGrp="1"/>
          </p:cNvSpPr>
          <p:nvPr>
            <p:ph type="sldNum" sz="quarter" idx="5"/>
          </p:nvPr>
        </p:nvSpPr>
        <p:spPr/>
        <p:txBody>
          <a:bodyPr/>
          <a:lstStyle/>
          <a:p>
            <a:fld id="{96B2DE39-5570-894D-81AC-7457073AF4DA}" type="slidenum">
              <a:rPr lang="en-US" smtClean="0"/>
              <a:t>11</a:t>
            </a:fld>
            <a:endParaRPr lang="en-US"/>
          </a:p>
        </p:txBody>
      </p:sp>
    </p:spTree>
    <p:extLst>
      <p:ext uri="{BB962C8B-B14F-4D97-AF65-F5344CB8AC3E}">
        <p14:creationId xmlns:p14="http://schemas.microsoft.com/office/powerpoint/2010/main" val="10821652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Speeding to the hospital</a:t>
            </a:r>
          </a:p>
        </p:txBody>
      </p:sp>
      <p:sp>
        <p:nvSpPr>
          <p:cNvPr id="4" name="Slide Number Placeholder 3"/>
          <p:cNvSpPr>
            <a:spLocks noGrp="1"/>
          </p:cNvSpPr>
          <p:nvPr>
            <p:ph type="sldNum" sz="quarter" idx="5"/>
          </p:nvPr>
        </p:nvSpPr>
        <p:spPr/>
        <p:txBody>
          <a:bodyPr/>
          <a:lstStyle/>
          <a:p>
            <a:fld id="{96B2DE39-5570-894D-81AC-7457073AF4DA}" type="slidenum">
              <a:rPr lang="en-US" smtClean="0"/>
              <a:t>14</a:t>
            </a:fld>
            <a:endParaRPr lang="en-US"/>
          </a:p>
        </p:txBody>
      </p:sp>
    </p:spTree>
    <p:extLst>
      <p:ext uri="{BB962C8B-B14F-4D97-AF65-F5344CB8AC3E}">
        <p14:creationId xmlns:p14="http://schemas.microsoft.com/office/powerpoint/2010/main" val="34144132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 v </a:t>
            </a:r>
            <a:r>
              <a:rPr lang="en-US" dirty="0" err="1"/>
              <a:t>Carker</a:t>
            </a:r>
            <a:r>
              <a:rPr lang="en-US" dirty="0"/>
              <a:t> (1967) inmate destroyed plumbing because he was threatened by others, dismissed do to lack of immediate and present</a:t>
            </a:r>
          </a:p>
        </p:txBody>
      </p:sp>
      <p:sp>
        <p:nvSpPr>
          <p:cNvPr id="4" name="Slide Number Placeholder 3"/>
          <p:cNvSpPr>
            <a:spLocks noGrp="1"/>
          </p:cNvSpPr>
          <p:nvPr>
            <p:ph type="sldNum" sz="quarter" idx="5"/>
          </p:nvPr>
        </p:nvSpPr>
        <p:spPr/>
        <p:txBody>
          <a:bodyPr/>
          <a:lstStyle/>
          <a:p>
            <a:fld id="{96B2DE39-5570-894D-81AC-7457073AF4DA}" type="slidenum">
              <a:rPr lang="en-US" smtClean="0"/>
              <a:t>15</a:t>
            </a:fld>
            <a:endParaRPr lang="en-US"/>
          </a:p>
        </p:txBody>
      </p:sp>
    </p:spTree>
    <p:extLst>
      <p:ext uri="{BB962C8B-B14F-4D97-AF65-F5344CB8AC3E}">
        <p14:creationId xmlns:p14="http://schemas.microsoft.com/office/powerpoint/2010/main" val="29151548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1160EA64-D806-43AC-9DF2-F8C432F32B4C}" type="datetimeFigureOut">
              <a:rPr lang="en-US" dirty="0"/>
              <a:t>4/18/20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9F9C37B-1D36-470B-8223-D6C91242EC14}" type="datetimeFigureOut">
              <a:rPr lang="en-US" dirty="0"/>
              <a:t>4/18/20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7C6F52A-A82B-47A2-A83A-8C4C91F2D59F}" type="datetimeFigureOut">
              <a:rPr lang="en-US" dirty="0"/>
              <a:t>4/18/20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070A7B3-6521-4DCA-87E5-044747A908C1}" type="datetimeFigureOut">
              <a:rPr lang="en-US" dirty="0"/>
              <a:t>4/18/20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p:txBody>
          <a:bodyPr/>
          <a:lstStyle/>
          <a:p>
            <a:fld id="{1160EA64-D806-43AC-9DF2-F8C432F32B4C}" type="datetimeFigureOut">
              <a:rPr lang="en-US" dirty="0"/>
              <a:t>4/18/20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AB134690-1557-4C89-A502-4959FE7FAD70}" type="datetimeFigureOut">
              <a:rPr lang="en-US" dirty="0"/>
              <a:t>4/18/20</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4F7D4976-E339-4826-83B7-FBD03F55ECF8}" type="datetimeFigureOut">
              <a:rPr lang="en-US" dirty="0"/>
              <a:t>4/18/20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t>‹#›</a:t>
            </a:fld>
            <a:endParaRPr lang="en-US" dirty="0"/>
          </a:p>
        </p:txBody>
      </p:sp>
      <p:sp>
        <p:nvSpPr>
          <p:cNvPr id="10" name="Title 9"/>
          <p:cNvSpPr>
            <a:spLocks noGrp="1"/>
          </p:cNvSpPr>
          <p:nvPr>
            <p:ph type="title"/>
          </p:nvPr>
        </p:nvSpPr>
        <p:spPr/>
        <p:txBody>
          <a:bodyPr/>
          <a:lstStyle/>
          <a:p>
            <a:r>
              <a:rPr lang="en-US"/>
              <a:t>Click to edit Master title style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1037C31-9E7A-4F99-8774-A0E530DE1A42}" type="datetimeFigureOut">
              <a:rPr lang="en-US" dirty="0"/>
              <a:t>4/18/20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78504F-A551-4DE0-9316-4DCD1D8CC752}" type="datetimeFigureOut">
              <a:rPr lang="en-US" dirty="0"/>
              <a:t>4/18/20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Date Placeholder 8"/>
          <p:cNvSpPr>
            <a:spLocks noGrp="1"/>
          </p:cNvSpPr>
          <p:nvPr>
            <p:ph type="dt" sz="half" idx="10"/>
          </p:nvPr>
        </p:nvSpPr>
        <p:spPr/>
        <p:txBody>
          <a:bodyPr/>
          <a:lstStyle/>
          <a:p>
            <a:fld id="{D1BE4249-C0D0-4B06-8692-E8BB871AF643}" type="datetimeFigureOut">
              <a:rPr lang="en-US" dirty="0"/>
              <a:t>4/18/20</a:t>
            </a:fld>
            <a:endParaRPr lang="en-US" dirty="0"/>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1" name="Slide Number Placeholder 10"/>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042B0DB6-F5C7-45FB-8CF3-31B45F9C2DAC}" type="datetimeFigureOut">
              <a:rPr lang="en-US" dirty="0"/>
              <a:t>4/18/20</a:t>
            </a:fld>
            <a:endParaRPr lang="en-US" dirty="0"/>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1160EA64-D806-43AC-9DF2-F8C432F32B4C}" type="datetimeFigureOut">
              <a:rPr lang="en-US" dirty="0"/>
              <a:t>4/18/20</a:t>
            </a:fld>
            <a:endParaRPr lang="en-US" dirty="0"/>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8A7A6979-0714-4377-B894-6BE4C2D6E202}"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ftr="0" dt="0"/>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025BC3-6BD2-844D-8603-6E8DDD9257A4}"/>
              </a:ext>
            </a:extLst>
          </p:cNvPr>
          <p:cNvSpPr>
            <a:spLocks noGrp="1"/>
          </p:cNvSpPr>
          <p:nvPr>
            <p:ph type="title"/>
          </p:nvPr>
        </p:nvSpPr>
        <p:spPr/>
        <p:txBody>
          <a:bodyPr/>
          <a:lstStyle/>
          <a:p>
            <a:r>
              <a:rPr lang="en-US" dirty="0"/>
              <a:t>Quick Write</a:t>
            </a:r>
          </a:p>
        </p:txBody>
      </p:sp>
      <p:sp>
        <p:nvSpPr>
          <p:cNvPr id="3" name="Content Placeholder 2">
            <a:extLst>
              <a:ext uri="{FF2B5EF4-FFF2-40B4-BE49-F238E27FC236}">
                <a16:creationId xmlns:a16="http://schemas.microsoft.com/office/drawing/2014/main" id="{07319D0F-E154-3244-92D7-39111BBF78AC}"/>
              </a:ext>
            </a:extLst>
          </p:cNvPr>
          <p:cNvSpPr>
            <a:spLocks noGrp="1"/>
          </p:cNvSpPr>
          <p:nvPr>
            <p:ph idx="1"/>
          </p:nvPr>
        </p:nvSpPr>
        <p:spPr/>
        <p:txBody>
          <a:bodyPr>
            <a:normAutofit/>
          </a:bodyPr>
          <a:lstStyle/>
          <a:p>
            <a:pPr marL="0" indent="0" algn="ctr">
              <a:buNone/>
            </a:pPr>
            <a:r>
              <a:rPr lang="en-US" sz="2000" b="1" dirty="0"/>
              <a:t>Take five minutes to write out some ideas, opinions about the following statement: </a:t>
            </a:r>
          </a:p>
          <a:p>
            <a:pPr marL="0" indent="0" algn="ctr">
              <a:buNone/>
            </a:pPr>
            <a:endParaRPr lang="en-US" sz="2000" b="1" dirty="0"/>
          </a:p>
          <a:p>
            <a:pPr marL="0" indent="0" algn="ctr">
              <a:buNone/>
            </a:pPr>
            <a:r>
              <a:rPr lang="en-US" sz="2800" b="1" dirty="0"/>
              <a:t>“An accused must be deemed</a:t>
            </a:r>
            <a:br>
              <a:rPr lang="en-US" sz="2800" b="1" dirty="0"/>
            </a:br>
            <a:r>
              <a:rPr lang="en-US" sz="2800" b="1" dirty="0"/>
              <a:t> mentally fit to stand trial.”</a:t>
            </a:r>
          </a:p>
          <a:p>
            <a:pPr marL="0" indent="0" algn="ctr">
              <a:buNone/>
            </a:pPr>
            <a:endParaRPr lang="en-US" sz="2000" b="1" dirty="0"/>
          </a:p>
          <a:p>
            <a:pPr marL="0" indent="0" algn="ctr">
              <a:buNone/>
            </a:pPr>
            <a:r>
              <a:rPr lang="en-US" sz="2000" b="1" dirty="0"/>
              <a:t>What are possible outcomes if you agree, or disagree?</a:t>
            </a:r>
          </a:p>
        </p:txBody>
      </p:sp>
    </p:spTree>
    <p:extLst>
      <p:ext uri="{BB962C8B-B14F-4D97-AF65-F5344CB8AC3E}">
        <p14:creationId xmlns:p14="http://schemas.microsoft.com/office/powerpoint/2010/main" val="33380299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1660E788-AFA9-4A1B-9991-6AA74632A1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97242FA-CBAD-D648-ADC8-21A4DB52D764}"/>
              </a:ext>
            </a:extLst>
          </p:cNvPr>
          <p:cNvSpPr>
            <a:spLocks noGrp="1"/>
          </p:cNvSpPr>
          <p:nvPr>
            <p:ph type="title"/>
          </p:nvPr>
        </p:nvSpPr>
        <p:spPr>
          <a:xfrm>
            <a:off x="643467" y="643467"/>
            <a:ext cx="3363974" cy="1728044"/>
          </a:xfrm>
          <a:noFill/>
          <a:ln>
            <a:solidFill>
              <a:schemeClr val="bg1"/>
            </a:solidFill>
          </a:ln>
        </p:spPr>
        <p:txBody>
          <a:bodyPr wrap="square">
            <a:normAutofit/>
          </a:bodyPr>
          <a:lstStyle/>
          <a:p>
            <a:r>
              <a:rPr lang="en-US" sz="2800">
                <a:solidFill>
                  <a:schemeClr val="bg1"/>
                </a:solidFill>
              </a:rPr>
              <a:t>Justifications</a:t>
            </a:r>
          </a:p>
        </p:txBody>
      </p:sp>
      <p:sp>
        <p:nvSpPr>
          <p:cNvPr id="8" name="Content Placeholder 7">
            <a:extLst>
              <a:ext uri="{FF2B5EF4-FFF2-40B4-BE49-F238E27FC236}">
                <a16:creationId xmlns:a16="http://schemas.microsoft.com/office/drawing/2014/main" id="{637AFEBF-07AD-472B-9CD0-B712FB7F6978}"/>
              </a:ext>
            </a:extLst>
          </p:cNvPr>
          <p:cNvSpPr>
            <a:spLocks noGrp="1"/>
          </p:cNvSpPr>
          <p:nvPr>
            <p:ph idx="1"/>
          </p:nvPr>
        </p:nvSpPr>
        <p:spPr>
          <a:xfrm>
            <a:off x="643468" y="2638044"/>
            <a:ext cx="3363974" cy="3415622"/>
          </a:xfrm>
        </p:spPr>
        <p:txBody>
          <a:bodyPr>
            <a:normAutofit lnSpcReduction="10000"/>
          </a:bodyPr>
          <a:lstStyle/>
          <a:p>
            <a:r>
              <a:rPr lang="en-US" sz="2400" dirty="0">
                <a:solidFill>
                  <a:schemeClr val="bg1"/>
                </a:solidFill>
              </a:rPr>
              <a:t>Exonerated from committing criminal act because of justified circumstances</a:t>
            </a:r>
          </a:p>
          <a:p>
            <a:endParaRPr lang="en-US" sz="2400" dirty="0">
              <a:solidFill>
                <a:schemeClr val="bg1"/>
              </a:solidFill>
            </a:endParaRPr>
          </a:p>
          <a:p>
            <a:r>
              <a:rPr lang="en-US" sz="2400" dirty="0">
                <a:solidFill>
                  <a:schemeClr val="bg1"/>
                </a:solidFill>
              </a:rPr>
              <a:t>Self-</a:t>
            </a:r>
            <a:r>
              <a:rPr lang="en-US" sz="2400" dirty="0" err="1">
                <a:solidFill>
                  <a:schemeClr val="bg1"/>
                </a:solidFill>
              </a:rPr>
              <a:t>defence</a:t>
            </a:r>
            <a:r>
              <a:rPr lang="en-US" sz="2400" dirty="0">
                <a:solidFill>
                  <a:schemeClr val="bg1"/>
                </a:solidFill>
              </a:rPr>
              <a:t> can lower murder to manslaughter, not provide acquittal</a:t>
            </a:r>
          </a:p>
        </p:txBody>
      </p:sp>
      <p:pic>
        <p:nvPicPr>
          <p:cNvPr id="4" name="Content Placeholder 3">
            <a:extLst>
              <a:ext uri="{FF2B5EF4-FFF2-40B4-BE49-F238E27FC236}">
                <a16:creationId xmlns:a16="http://schemas.microsoft.com/office/drawing/2014/main" id="{2AAEE4A5-5211-3744-B78F-1F202DDA212A}"/>
              </a:ext>
            </a:extLst>
          </p:cNvPr>
          <p:cNvPicPr>
            <a:picLocks noChangeAspect="1"/>
          </p:cNvPicPr>
          <p:nvPr/>
        </p:nvPicPr>
        <p:blipFill>
          <a:blip r:embed="rId2"/>
          <a:stretch>
            <a:fillRect/>
          </a:stretch>
        </p:blipFill>
        <p:spPr>
          <a:xfrm>
            <a:off x="4816347" y="643467"/>
            <a:ext cx="7213600" cy="5410199"/>
          </a:xfrm>
          <a:prstGeom prst="rect">
            <a:avLst/>
          </a:prstGeom>
        </p:spPr>
      </p:pic>
    </p:spTree>
    <p:extLst>
      <p:ext uri="{BB962C8B-B14F-4D97-AF65-F5344CB8AC3E}">
        <p14:creationId xmlns:p14="http://schemas.microsoft.com/office/powerpoint/2010/main" val="30562542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15DE01-4042-7746-85C9-32585B9A67AD}"/>
              </a:ext>
            </a:extLst>
          </p:cNvPr>
          <p:cNvSpPr>
            <a:spLocks noGrp="1"/>
          </p:cNvSpPr>
          <p:nvPr>
            <p:ph type="title"/>
          </p:nvPr>
        </p:nvSpPr>
        <p:spPr/>
        <p:txBody>
          <a:bodyPr/>
          <a:lstStyle/>
          <a:p>
            <a:r>
              <a:rPr lang="en-US" dirty="0"/>
              <a:t>Self </a:t>
            </a:r>
            <a:r>
              <a:rPr lang="en-US" dirty="0" err="1"/>
              <a:t>Defence</a:t>
            </a:r>
            <a:endParaRPr lang="en-US" dirty="0"/>
          </a:p>
        </p:txBody>
      </p:sp>
      <p:sp>
        <p:nvSpPr>
          <p:cNvPr id="4" name="Content Placeholder 3">
            <a:extLst>
              <a:ext uri="{FF2B5EF4-FFF2-40B4-BE49-F238E27FC236}">
                <a16:creationId xmlns:a16="http://schemas.microsoft.com/office/drawing/2014/main" id="{200DA967-493F-DA47-A287-2F8F6A25A805}"/>
              </a:ext>
            </a:extLst>
          </p:cNvPr>
          <p:cNvSpPr>
            <a:spLocks noGrp="1"/>
          </p:cNvSpPr>
          <p:nvPr>
            <p:ph sz="half" idx="1"/>
          </p:nvPr>
        </p:nvSpPr>
        <p:spPr/>
        <p:txBody>
          <a:bodyPr>
            <a:noAutofit/>
          </a:bodyPr>
          <a:lstStyle/>
          <a:p>
            <a:r>
              <a:rPr lang="en-CA" sz="1600" b="1" dirty="0"/>
              <a:t>34</a:t>
            </a:r>
            <a:r>
              <a:rPr lang="en-CA" sz="1600" dirty="0"/>
              <a:t> </a:t>
            </a:r>
            <a:r>
              <a:rPr lang="en-CA" sz="1600" b="1" dirty="0"/>
              <a:t>(1)</a:t>
            </a:r>
            <a:r>
              <a:rPr lang="en-CA" sz="1600" dirty="0"/>
              <a:t> A person is not guilty of an offence if</a:t>
            </a:r>
          </a:p>
          <a:p>
            <a:pPr lvl="1"/>
            <a:r>
              <a:rPr lang="en-CA" b="1" dirty="0"/>
              <a:t>(a)</a:t>
            </a:r>
            <a:r>
              <a:rPr lang="en-CA" dirty="0"/>
              <a:t> they believe on reasonable grounds that force is being used against them or another person or that a threat of force is being made against them or another person;</a:t>
            </a:r>
          </a:p>
          <a:p>
            <a:pPr lvl="1"/>
            <a:r>
              <a:rPr lang="en-CA" b="1" dirty="0"/>
              <a:t>(b)</a:t>
            </a:r>
            <a:r>
              <a:rPr lang="en-CA" dirty="0"/>
              <a:t> the act that constitutes the offence is committed for the purpose of defending or protecting themselves or the other person from that use or threat of force; and</a:t>
            </a:r>
          </a:p>
          <a:p>
            <a:pPr lvl="1"/>
            <a:r>
              <a:rPr lang="en-CA" b="1" dirty="0"/>
              <a:t>(c)</a:t>
            </a:r>
            <a:r>
              <a:rPr lang="en-CA" dirty="0"/>
              <a:t> the act committed is reasonable in the circumstances.</a:t>
            </a:r>
          </a:p>
          <a:p>
            <a:endParaRPr lang="en-US" sz="1600" dirty="0"/>
          </a:p>
        </p:txBody>
      </p:sp>
      <p:sp>
        <p:nvSpPr>
          <p:cNvPr id="5" name="Content Placeholder 4">
            <a:extLst>
              <a:ext uri="{FF2B5EF4-FFF2-40B4-BE49-F238E27FC236}">
                <a16:creationId xmlns:a16="http://schemas.microsoft.com/office/drawing/2014/main" id="{8474147E-C58C-8F43-8399-0453CEE69561}"/>
              </a:ext>
            </a:extLst>
          </p:cNvPr>
          <p:cNvSpPr>
            <a:spLocks noGrp="1"/>
          </p:cNvSpPr>
          <p:nvPr>
            <p:ph sz="half" idx="2"/>
          </p:nvPr>
        </p:nvSpPr>
        <p:spPr>
          <a:xfrm>
            <a:off x="5853683" y="2638044"/>
            <a:ext cx="5688960" cy="3255264"/>
          </a:xfrm>
        </p:spPr>
        <p:txBody>
          <a:bodyPr>
            <a:normAutofit fontScale="25000" lnSpcReduction="20000"/>
          </a:bodyPr>
          <a:lstStyle/>
          <a:p>
            <a:r>
              <a:rPr lang="en-CA" sz="4800" b="1" dirty="0"/>
              <a:t>(2)</a:t>
            </a:r>
            <a:r>
              <a:rPr lang="en-CA" sz="4800" dirty="0"/>
              <a:t> In determining whether the act committed is reasonable in the circumstances, the court shall consider the relevant circumstances of the person, the other parties and the act, including, but not limited to, the following factors:</a:t>
            </a:r>
          </a:p>
          <a:p>
            <a:r>
              <a:rPr lang="en-CA" sz="4800" b="1" dirty="0"/>
              <a:t>(a)</a:t>
            </a:r>
            <a:r>
              <a:rPr lang="en-CA" sz="4800" dirty="0"/>
              <a:t> the nature of the force or threat;</a:t>
            </a:r>
          </a:p>
          <a:p>
            <a:r>
              <a:rPr lang="en-CA" sz="4800" b="1" dirty="0"/>
              <a:t>(b)</a:t>
            </a:r>
            <a:r>
              <a:rPr lang="en-CA" sz="4800" dirty="0"/>
              <a:t> the extent to which the use of force was imminent and whether there were other means available to respond to the potential use of force;</a:t>
            </a:r>
          </a:p>
          <a:p>
            <a:r>
              <a:rPr lang="en-CA" sz="4800" b="1" dirty="0"/>
              <a:t>(c)</a:t>
            </a:r>
            <a:r>
              <a:rPr lang="en-CA" sz="4800" dirty="0"/>
              <a:t> the person’s role in the incident;</a:t>
            </a:r>
          </a:p>
          <a:p>
            <a:r>
              <a:rPr lang="en-CA" sz="4800" b="1" dirty="0"/>
              <a:t>(d)</a:t>
            </a:r>
            <a:r>
              <a:rPr lang="en-CA" sz="4800" dirty="0"/>
              <a:t> whether any party to the incident used or threatened to use a weapon;</a:t>
            </a:r>
          </a:p>
          <a:p>
            <a:r>
              <a:rPr lang="en-CA" sz="4800" b="1" dirty="0"/>
              <a:t>(e)</a:t>
            </a:r>
            <a:r>
              <a:rPr lang="en-CA" sz="4800" dirty="0"/>
              <a:t> the size, age, gender and physical capabilities of the parties to the incident;</a:t>
            </a:r>
          </a:p>
          <a:p>
            <a:r>
              <a:rPr lang="en-CA" sz="4800" b="1" dirty="0"/>
              <a:t>(f)</a:t>
            </a:r>
            <a:r>
              <a:rPr lang="en-CA" sz="4800" dirty="0"/>
              <a:t> the nature, duration and history of any relationship between the parties to the incident, including any prior use or threat of force and the nature of that force or threat;</a:t>
            </a:r>
          </a:p>
          <a:p>
            <a:r>
              <a:rPr lang="en-CA" sz="4800" b="1" dirty="0"/>
              <a:t>(f.1)</a:t>
            </a:r>
            <a:r>
              <a:rPr lang="en-CA" sz="4800" dirty="0"/>
              <a:t> any history of interaction or communication between the parties to the incident;</a:t>
            </a:r>
          </a:p>
          <a:p>
            <a:r>
              <a:rPr lang="en-CA" sz="4800" b="1" dirty="0"/>
              <a:t>(g)</a:t>
            </a:r>
            <a:r>
              <a:rPr lang="en-CA" sz="4800" dirty="0"/>
              <a:t> the nature and proportionality of the person’s response to the use or threat of force; and</a:t>
            </a:r>
          </a:p>
          <a:p>
            <a:r>
              <a:rPr lang="en-CA" sz="4800" b="1" dirty="0"/>
              <a:t>(h)</a:t>
            </a:r>
            <a:r>
              <a:rPr lang="en-CA" sz="4800" dirty="0"/>
              <a:t> whether the act committed was in response to a use or threat of force that the person knew was lawful.</a:t>
            </a:r>
          </a:p>
          <a:p>
            <a:endParaRPr lang="en-US" b="1" dirty="0"/>
          </a:p>
        </p:txBody>
      </p:sp>
      <p:sp>
        <p:nvSpPr>
          <p:cNvPr id="6" name="TextBox 5">
            <a:extLst>
              <a:ext uri="{FF2B5EF4-FFF2-40B4-BE49-F238E27FC236}">
                <a16:creationId xmlns:a16="http://schemas.microsoft.com/office/drawing/2014/main" id="{C132E831-17BC-9142-A605-DEA977CECB8F}"/>
              </a:ext>
            </a:extLst>
          </p:cNvPr>
          <p:cNvSpPr txBox="1"/>
          <p:nvPr/>
        </p:nvSpPr>
        <p:spPr>
          <a:xfrm>
            <a:off x="1431236" y="5893308"/>
            <a:ext cx="4271772" cy="646331"/>
          </a:xfrm>
          <a:prstGeom prst="rect">
            <a:avLst/>
          </a:prstGeom>
          <a:noFill/>
        </p:spPr>
        <p:txBody>
          <a:bodyPr wrap="square" rtlCol="0">
            <a:spAutoFit/>
          </a:bodyPr>
          <a:lstStyle/>
          <a:p>
            <a:r>
              <a:rPr lang="en-US" b="1" dirty="0"/>
              <a:t>How do we define “reasonable” force? Connections to R v Prince? </a:t>
            </a:r>
          </a:p>
        </p:txBody>
      </p:sp>
    </p:spTree>
    <p:extLst>
      <p:ext uri="{BB962C8B-B14F-4D97-AF65-F5344CB8AC3E}">
        <p14:creationId xmlns:p14="http://schemas.microsoft.com/office/powerpoint/2010/main" val="7767213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883B1657-E908-4247-9456-E32C14C3A978}"/>
              </a:ext>
            </a:extLst>
          </p:cNvPr>
          <p:cNvSpPr>
            <a:spLocks noGrp="1"/>
          </p:cNvSpPr>
          <p:nvPr>
            <p:ph type="body" idx="1"/>
          </p:nvPr>
        </p:nvSpPr>
        <p:spPr/>
        <p:txBody>
          <a:bodyPr/>
          <a:lstStyle/>
          <a:p>
            <a:r>
              <a:rPr lang="en-US" dirty="0"/>
              <a:t>R v </a:t>
            </a:r>
            <a:r>
              <a:rPr lang="en-US" dirty="0" err="1"/>
              <a:t>Lavalle</a:t>
            </a:r>
            <a:r>
              <a:rPr lang="en-US" dirty="0"/>
              <a:t> (1990)</a:t>
            </a:r>
          </a:p>
        </p:txBody>
      </p:sp>
      <p:sp>
        <p:nvSpPr>
          <p:cNvPr id="6" name="Content Placeholder 5">
            <a:extLst>
              <a:ext uri="{FF2B5EF4-FFF2-40B4-BE49-F238E27FC236}">
                <a16:creationId xmlns:a16="http://schemas.microsoft.com/office/drawing/2014/main" id="{DDA47437-DBF9-4F49-85A0-3FA79C9FE5D1}"/>
              </a:ext>
            </a:extLst>
          </p:cNvPr>
          <p:cNvSpPr>
            <a:spLocks noGrp="1"/>
          </p:cNvSpPr>
          <p:nvPr>
            <p:ph sz="half" idx="2"/>
          </p:nvPr>
        </p:nvSpPr>
        <p:spPr/>
        <p:txBody>
          <a:bodyPr>
            <a:normAutofit lnSpcReduction="10000"/>
          </a:bodyPr>
          <a:lstStyle/>
          <a:p>
            <a:r>
              <a:rPr lang="en-US" dirty="0"/>
              <a:t>Impact of prolonged spousal abuse</a:t>
            </a:r>
          </a:p>
          <a:p>
            <a:r>
              <a:rPr lang="en-US" dirty="0" err="1"/>
              <a:t>Lavalle</a:t>
            </a:r>
            <a:r>
              <a:rPr lang="en-US" dirty="0"/>
              <a:t> shot her common-law husband in the back of the head with a rifle as he left the room after a violent argument</a:t>
            </a:r>
          </a:p>
          <a:p>
            <a:r>
              <a:rPr lang="en-US" dirty="0"/>
              <a:t>He had slapped her, and said “I will come back later and kill you.”</a:t>
            </a:r>
          </a:p>
          <a:p>
            <a:r>
              <a:rPr lang="en-US" dirty="0"/>
              <a:t>Feeling unable to escape, recognize the </a:t>
            </a:r>
            <a:r>
              <a:rPr lang="en-US" dirty="0" err="1"/>
              <a:t>eacalating</a:t>
            </a:r>
            <a:r>
              <a:rPr lang="en-US" dirty="0"/>
              <a:t> pattern</a:t>
            </a:r>
          </a:p>
        </p:txBody>
      </p:sp>
      <p:sp>
        <p:nvSpPr>
          <p:cNvPr id="7" name="Content Placeholder 6">
            <a:extLst>
              <a:ext uri="{FF2B5EF4-FFF2-40B4-BE49-F238E27FC236}">
                <a16:creationId xmlns:a16="http://schemas.microsoft.com/office/drawing/2014/main" id="{A2F5FB0E-9F3D-9A42-9EAF-33ECEC5D5BBD}"/>
              </a:ext>
            </a:extLst>
          </p:cNvPr>
          <p:cNvSpPr>
            <a:spLocks noGrp="1"/>
          </p:cNvSpPr>
          <p:nvPr>
            <p:ph sz="quarter" idx="4"/>
          </p:nvPr>
        </p:nvSpPr>
        <p:spPr>
          <a:xfrm>
            <a:off x="6338316" y="3143250"/>
            <a:ext cx="4253484" cy="3138280"/>
          </a:xfrm>
        </p:spPr>
        <p:txBody>
          <a:bodyPr>
            <a:normAutofit lnSpcReduction="10000"/>
          </a:bodyPr>
          <a:lstStyle/>
          <a:p>
            <a:r>
              <a:rPr lang="en-US" dirty="0"/>
              <a:t>Jury must understand three elements</a:t>
            </a:r>
          </a:p>
          <a:p>
            <a:pPr lvl="1"/>
            <a:r>
              <a:rPr lang="en-US" dirty="0"/>
              <a:t>why an abused women might remain in an abusive relationship</a:t>
            </a:r>
          </a:p>
          <a:p>
            <a:pPr lvl="1"/>
            <a:r>
              <a:rPr lang="en-US" dirty="0"/>
              <a:t>The nature and extent of the violence that may exist in a battering relationship</a:t>
            </a:r>
          </a:p>
          <a:p>
            <a:pPr lvl="1"/>
            <a:r>
              <a:rPr lang="en-US" dirty="0"/>
              <a:t>Defendants ability to perceive danger from their abuser</a:t>
            </a:r>
          </a:p>
          <a:p>
            <a:r>
              <a:rPr lang="en-US" b="1" dirty="0"/>
              <a:t>Not a </a:t>
            </a:r>
            <a:r>
              <a:rPr lang="en-US" b="1" dirty="0" err="1"/>
              <a:t>defence</a:t>
            </a:r>
            <a:r>
              <a:rPr lang="en-US" b="1" dirty="0"/>
              <a:t> in itself, can help to give context to the </a:t>
            </a:r>
            <a:r>
              <a:rPr lang="en-US" b="1" dirty="0" err="1"/>
              <a:t>defence</a:t>
            </a:r>
            <a:r>
              <a:rPr lang="en-US" b="1" dirty="0"/>
              <a:t> of self-defense</a:t>
            </a:r>
          </a:p>
        </p:txBody>
      </p:sp>
      <p:sp>
        <p:nvSpPr>
          <p:cNvPr id="8" name="Text Placeholder 7">
            <a:extLst>
              <a:ext uri="{FF2B5EF4-FFF2-40B4-BE49-F238E27FC236}">
                <a16:creationId xmlns:a16="http://schemas.microsoft.com/office/drawing/2014/main" id="{0AA36944-7086-D747-9077-002E5272D875}"/>
              </a:ext>
            </a:extLst>
          </p:cNvPr>
          <p:cNvSpPr>
            <a:spLocks noGrp="1"/>
          </p:cNvSpPr>
          <p:nvPr>
            <p:ph type="body" sz="quarter" idx="13"/>
          </p:nvPr>
        </p:nvSpPr>
        <p:spPr/>
        <p:txBody>
          <a:bodyPr/>
          <a:lstStyle/>
          <a:p>
            <a:r>
              <a:rPr lang="en-US" dirty="0"/>
              <a:t>Supreme Court</a:t>
            </a:r>
          </a:p>
        </p:txBody>
      </p:sp>
      <p:sp>
        <p:nvSpPr>
          <p:cNvPr id="2" name="Title 1">
            <a:extLst>
              <a:ext uri="{FF2B5EF4-FFF2-40B4-BE49-F238E27FC236}">
                <a16:creationId xmlns:a16="http://schemas.microsoft.com/office/drawing/2014/main" id="{47E9A84A-A3B2-0948-927E-4D78A600D9E6}"/>
              </a:ext>
            </a:extLst>
          </p:cNvPr>
          <p:cNvSpPr>
            <a:spLocks noGrp="1"/>
          </p:cNvSpPr>
          <p:nvPr>
            <p:ph type="title"/>
          </p:nvPr>
        </p:nvSpPr>
        <p:spPr/>
        <p:txBody>
          <a:bodyPr/>
          <a:lstStyle/>
          <a:p>
            <a:r>
              <a:rPr lang="en-US" dirty="0"/>
              <a:t>Battered Woman Syndrome</a:t>
            </a:r>
          </a:p>
        </p:txBody>
      </p:sp>
    </p:spTree>
    <p:extLst>
      <p:ext uri="{BB962C8B-B14F-4D97-AF65-F5344CB8AC3E}">
        <p14:creationId xmlns:p14="http://schemas.microsoft.com/office/powerpoint/2010/main" val="32855488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39C96D2-1728-6548-BB21-D6D7246194D3}"/>
              </a:ext>
            </a:extLst>
          </p:cNvPr>
          <p:cNvSpPr>
            <a:spLocks noGrp="1"/>
          </p:cNvSpPr>
          <p:nvPr>
            <p:ph type="body" idx="1"/>
          </p:nvPr>
        </p:nvSpPr>
        <p:spPr/>
        <p:txBody>
          <a:bodyPr/>
          <a:lstStyle/>
          <a:p>
            <a:r>
              <a:rPr lang="en-US" dirty="0" err="1"/>
              <a:t>Defence</a:t>
            </a:r>
            <a:r>
              <a:rPr lang="en-US" dirty="0"/>
              <a:t> of Property</a:t>
            </a:r>
          </a:p>
        </p:txBody>
      </p:sp>
      <p:sp>
        <p:nvSpPr>
          <p:cNvPr id="3" name="Content Placeholder 2">
            <a:extLst>
              <a:ext uri="{FF2B5EF4-FFF2-40B4-BE49-F238E27FC236}">
                <a16:creationId xmlns:a16="http://schemas.microsoft.com/office/drawing/2014/main" id="{5FFCAD73-E561-8947-B8C8-1468D7FA27D4}"/>
              </a:ext>
            </a:extLst>
          </p:cNvPr>
          <p:cNvSpPr>
            <a:spLocks noGrp="1"/>
          </p:cNvSpPr>
          <p:nvPr>
            <p:ph sz="half" idx="2"/>
          </p:nvPr>
        </p:nvSpPr>
        <p:spPr>
          <a:xfrm>
            <a:off x="516835" y="3143250"/>
            <a:ext cx="8613913" cy="2596776"/>
          </a:xfrm>
        </p:spPr>
        <p:txBody>
          <a:bodyPr>
            <a:noAutofit/>
          </a:bodyPr>
          <a:lstStyle/>
          <a:p>
            <a:r>
              <a:rPr lang="en-CA" sz="1400" b="1" dirty="0"/>
              <a:t>35</a:t>
            </a:r>
            <a:r>
              <a:rPr lang="en-CA" sz="1400" dirty="0"/>
              <a:t> </a:t>
            </a:r>
            <a:r>
              <a:rPr lang="en-CA" sz="1400" b="1" dirty="0"/>
              <a:t>(1)</a:t>
            </a:r>
            <a:r>
              <a:rPr lang="en-CA" sz="1400" dirty="0"/>
              <a:t> A person is not guilty of an offence if</a:t>
            </a:r>
          </a:p>
          <a:p>
            <a:pPr lvl="1"/>
            <a:r>
              <a:rPr lang="en-CA" sz="1400" b="1" dirty="0"/>
              <a:t>(b)</a:t>
            </a:r>
            <a:r>
              <a:rPr lang="en-CA" sz="1400" dirty="0"/>
              <a:t> they believe on reasonable grounds that another person</a:t>
            </a:r>
          </a:p>
          <a:p>
            <a:pPr lvl="2"/>
            <a:r>
              <a:rPr lang="en-CA" sz="1400" b="1" dirty="0"/>
              <a:t>(</a:t>
            </a:r>
            <a:r>
              <a:rPr lang="en-CA" sz="1400" b="1" dirty="0" err="1"/>
              <a:t>i</a:t>
            </a:r>
            <a:r>
              <a:rPr lang="en-CA" sz="1400" b="1" dirty="0"/>
              <a:t>)</a:t>
            </a:r>
            <a:r>
              <a:rPr lang="en-CA" sz="1400" dirty="0"/>
              <a:t> is about to enter, is entering or has entered the property without being entitled by law to do so,</a:t>
            </a:r>
          </a:p>
          <a:p>
            <a:pPr lvl="2"/>
            <a:r>
              <a:rPr lang="en-CA" sz="1400" b="1" dirty="0"/>
              <a:t>(ii)</a:t>
            </a:r>
            <a:r>
              <a:rPr lang="en-CA" sz="1400" dirty="0"/>
              <a:t> is about to take the property, is doing so or has just done so, or</a:t>
            </a:r>
          </a:p>
          <a:p>
            <a:pPr lvl="2"/>
            <a:r>
              <a:rPr lang="en-CA" sz="1400" b="1" dirty="0"/>
              <a:t>(iii)</a:t>
            </a:r>
            <a:r>
              <a:rPr lang="en-CA" sz="1400" dirty="0"/>
              <a:t> is about to damage or destroy the property, or make it inoperative, or is doing so;</a:t>
            </a:r>
          </a:p>
          <a:p>
            <a:pPr lvl="1"/>
            <a:r>
              <a:rPr lang="en-CA" sz="1400" b="1" dirty="0"/>
              <a:t>(c)</a:t>
            </a:r>
            <a:r>
              <a:rPr lang="en-CA" sz="1400" dirty="0"/>
              <a:t> the act that constitutes the offence is committed for the purpose of</a:t>
            </a:r>
          </a:p>
          <a:p>
            <a:pPr lvl="2"/>
            <a:r>
              <a:rPr lang="en-CA" sz="1400" b="1" dirty="0"/>
              <a:t>(</a:t>
            </a:r>
            <a:r>
              <a:rPr lang="en-CA" sz="1400" b="1" dirty="0" err="1"/>
              <a:t>i</a:t>
            </a:r>
            <a:r>
              <a:rPr lang="en-CA" sz="1400" b="1" dirty="0"/>
              <a:t>)</a:t>
            </a:r>
            <a:r>
              <a:rPr lang="en-CA" sz="1400" dirty="0"/>
              <a:t> preventing the other person from entering the property, or removing that person from the property, or</a:t>
            </a:r>
          </a:p>
          <a:p>
            <a:pPr lvl="2"/>
            <a:r>
              <a:rPr lang="en-CA" sz="1400" b="1" dirty="0"/>
              <a:t>(ii)</a:t>
            </a:r>
            <a:r>
              <a:rPr lang="en-CA" sz="1400" dirty="0"/>
              <a:t> preventing the other person from taking, damaging or destroying the property or from making it inoperative, or retaking the property from that person; and</a:t>
            </a:r>
          </a:p>
          <a:p>
            <a:pPr lvl="1"/>
            <a:r>
              <a:rPr lang="en-CA" sz="1400" b="1" dirty="0"/>
              <a:t>(d)</a:t>
            </a:r>
            <a:r>
              <a:rPr lang="en-CA" sz="1400" dirty="0"/>
              <a:t> the act committed is reasonable in the circumstances.</a:t>
            </a:r>
          </a:p>
        </p:txBody>
      </p:sp>
      <p:sp>
        <p:nvSpPr>
          <p:cNvPr id="4" name="Content Placeholder 3">
            <a:extLst>
              <a:ext uri="{FF2B5EF4-FFF2-40B4-BE49-F238E27FC236}">
                <a16:creationId xmlns:a16="http://schemas.microsoft.com/office/drawing/2014/main" id="{A7D5A1C6-3E37-374A-8685-86FD4AC4EB7B}"/>
              </a:ext>
            </a:extLst>
          </p:cNvPr>
          <p:cNvSpPr>
            <a:spLocks noGrp="1"/>
          </p:cNvSpPr>
          <p:nvPr>
            <p:ph sz="quarter" idx="4"/>
          </p:nvPr>
        </p:nvSpPr>
        <p:spPr>
          <a:xfrm>
            <a:off x="6785112" y="3143250"/>
            <a:ext cx="3806687" cy="2596776"/>
          </a:xfrm>
        </p:spPr>
        <p:txBody>
          <a:bodyPr>
            <a:normAutofit/>
          </a:bodyPr>
          <a:lstStyle/>
          <a:p>
            <a:r>
              <a:rPr lang="en-US" dirty="0"/>
              <a:t>Section 40 &amp; 41 Repealed in 2012</a:t>
            </a:r>
          </a:p>
        </p:txBody>
      </p:sp>
      <p:sp>
        <p:nvSpPr>
          <p:cNvPr id="5" name="Text Placeholder 4">
            <a:extLst>
              <a:ext uri="{FF2B5EF4-FFF2-40B4-BE49-F238E27FC236}">
                <a16:creationId xmlns:a16="http://schemas.microsoft.com/office/drawing/2014/main" id="{10980741-5607-7148-902A-B56073403260}"/>
              </a:ext>
            </a:extLst>
          </p:cNvPr>
          <p:cNvSpPr>
            <a:spLocks noGrp="1"/>
          </p:cNvSpPr>
          <p:nvPr>
            <p:ph type="body" sz="quarter" idx="13"/>
          </p:nvPr>
        </p:nvSpPr>
        <p:spPr/>
        <p:txBody>
          <a:bodyPr/>
          <a:lstStyle/>
          <a:p>
            <a:r>
              <a:rPr lang="en-US" dirty="0" err="1"/>
              <a:t>Defence</a:t>
            </a:r>
            <a:r>
              <a:rPr lang="en-US" dirty="0"/>
              <a:t> of a Dwelling</a:t>
            </a:r>
          </a:p>
        </p:txBody>
      </p:sp>
      <p:sp>
        <p:nvSpPr>
          <p:cNvPr id="6" name="Title 5">
            <a:extLst>
              <a:ext uri="{FF2B5EF4-FFF2-40B4-BE49-F238E27FC236}">
                <a16:creationId xmlns:a16="http://schemas.microsoft.com/office/drawing/2014/main" id="{903FC9BA-BBF3-6748-8340-4FB4D227C67F}"/>
              </a:ext>
            </a:extLst>
          </p:cNvPr>
          <p:cNvSpPr>
            <a:spLocks noGrp="1"/>
          </p:cNvSpPr>
          <p:nvPr>
            <p:ph type="title"/>
          </p:nvPr>
        </p:nvSpPr>
        <p:spPr/>
        <p:txBody>
          <a:bodyPr/>
          <a:lstStyle/>
          <a:p>
            <a:r>
              <a:rPr lang="en-US" dirty="0" err="1"/>
              <a:t>Defence</a:t>
            </a:r>
            <a:r>
              <a:rPr lang="en-US" dirty="0"/>
              <a:t> of Property (a dwelling)</a:t>
            </a:r>
          </a:p>
        </p:txBody>
      </p:sp>
    </p:spTree>
    <p:extLst>
      <p:ext uri="{BB962C8B-B14F-4D97-AF65-F5344CB8AC3E}">
        <p14:creationId xmlns:p14="http://schemas.microsoft.com/office/powerpoint/2010/main" val="5033394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6FBFC8B-B81F-004A-9BC9-9CFA9076C056}"/>
              </a:ext>
            </a:extLst>
          </p:cNvPr>
          <p:cNvSpPr>
            <a:spLocks noGrp="1"/>
          </p:cNvSpPr>
          <p:nvPr>
            <p:ph type="title"/>
          </p:nvPr>
        </p:nvSpPr>
        <p:spPr/>
        <p:txBody>
          <a:bodyPr/>
          <a:lstStyle/>
          <a:p>
            <a:r>
              <a:rPr lang="en-US" dirty="0"/>
              <a:t>Necessity</a:t>
            </a:r>
          </a:p>
        </p:txBody>
      </p:sp>
      <p:sp>
        <p:nvSpPr>
          <p:cNvPr id="7" name="Content Placeholder 6">
            <a:extLst>
              <a:ext uri="{FF2B5EF4-FFF2-40B4-BE49-F238E27FC236}">
                <a16:creationId xmlns:a16="http://schemas.microsoft.com/office/drawing/2014/main" id="{15C6553C-FD3A-7248-BB08-752DD65F4D7D}"/>
              </a:ext>
            </a:extLst>
          </p:cNvPr>
          <p:cNvSpPr>
            <a:spLocks noGrp="1"/>
          </p:cNvSpPr>
          <p:nvPr>
            <p:ph sz="half" idx="1"/>
          </p:nvPr>
        </p:nvSpPr>
        <p:spPr/>
        <p:txBody>
          <a:bodyPr/>
          <a:lstStyle/>
          <a:p>
            <a:r>
              <a:rPr lang="en-US" sz="2400" b="1" dirty="0"/>
              <a:t>Necessity: </a:t>
            </a:r>
            <a:r>
              <a:rPr lang="en-US" sz="2400" dirty="0"/>
              <a:t>no reasonable alternative to committing an illegal act</a:t>
            </a:r>
          </a:p>
          <a:p>
            <a:endParaRPr lang="en-US" sz="2400" dirty="0"/>
          </a:p>
          <a:p>
            <a:r>
              <a:rPr lang="en-US" sz="2400" b="1" dirty="0"/>
              <a:t>Examples?</a:t>
            </a:r>
          </a:p>
          <a:p>
            <a:endParaRPr lang="en-US" dirty="0"/>
          </a:p>
          <a:p>
            <a:endParaRPr lang="en-US" dirty="0"/>
          </a:p>
        </p:txBody>
      </p:sp>
      <p:sp>
        <p:nvSpPr>
          <p:cNvPr id="8" name="Content Placeholder 7">
            <a:extLst>
              <a:ext uri="{FF2B5EF4-FFF2-40B4-BE49-F238E27FC236}">
                <a16:creationId xmlns:a16="http://schemas.microsoft.com/office/drawing/2014/main" id="{4551909C-DB9E-3A46-8630-A37CBA4A36D5}"/>
              </a:ext>
            </a:extLst>
          </p:cNvPr>
          <p:cNvSpPr>
            <a:spLocks noGrp="1"/>
          </p:cNvSpPr>
          <p:nvPr>
            <p:ph sz="half" idx="2"/>
          </p:nvPr>
        </p:nvSpPr>
        <p:spPr/>
        <p:txBody>
          <a:bodyPr>
            <a:noAutofit/>
          </a:bodyPr>
          <a:lstStyle/>
          <a:p>
            <a:r>
              <a:rPr lang="en-US" sz="2400" dirty="0"/>
              <a:t>Accused must show that the act was done to avoid greater harm</a:t>
            </a:r>
          </a:p>
          <a:p>
            <a:r>
              <a:rPr lang="en-US" sz="2400" dirty="0"/>
              <a:t>There was no reasonable opportunity for am alternative course of action that did not involve a breach of the law</a:t>
            </a:r>
          </a:p>
          <a:p>
            <a:r>
              <a:rPr lang="en-US" sz="2400" dirty="0"/>
              <a:t>The harm inflicted must be less than the harm avoided</a:t>
            </a:r>
          </a:p>
        </p:txBody>
      </p:sp>
    </p:spTree>
    <p:extLst>
      <p:ext uri="{BB962C8B-B14F-4D97-AF65-F5344CB8AC3E}">
        <p14:creationId xmlns:p14="http://schemas.microsoft.com/office/powerpoint/2010/main" val="8613430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696593-4377-D544-8796-B2BB0B42A03A}"/>
              </a:ext>
            </a:extLst>
          </p:cNvPr>
          <p:cNvSpPr>
            <a:spLocks noGrp="1"/>
          </p:cNvSpPr>
          <p:nvPr>
            <p:ph type="title"/>
          </p:nvPr>
        </p:nvSpPr>
        <p:spPr/>
        <p:txBody>
          <a:bodyPr/>
          <a:lstStyle/>
          <a:p>
            <a:r>
              <a:rPr lang="en-US" dirty="0"/>
              <a:t>Compulsion &amp; Duress</a:t>
            </a:r>
          </a:p>
        </p:txBody>
      </p:sp>
      <p:sp>
        <p:nvSpPr>
          <p:cNvPr id="3" name="Content Placeholder 2">
            <a:extLst>
              <a:ext uri="{FF2B5EF4-FFF2-40B4-BE49-F238E27FC236}">
                <a16:creationId xmlns:a16="http://schemas.microsoft.com/office/drawing/2014/main" id="{5600F641-781D-EF40-86BF-1942FB4700A0}"/>
              </a:ext>
            </a:extLst>
          </p:cNvPr>
          <p:cNvSpPr>
            <a:spLocks noGrp="1"/>
          </p:cNvSpPr>
          <p:nvPr>
            <p:ph sz="half" idx="1"/>
          </p:nvPr>
        </p:nvSpPr>
        <p:spPr>
          <a:xfrm>
            <a:off x="967410" y="2638044"/>
            <a:ext cx="4886274" cy="3471208"/>
          </a:xfrm>
        </p:spPr>
        <p:txBody>
          <a:bodyPr>
            <a:normAutofit fontScale="85000" lnSpcReduction="10000"/>
          </a:bodyPr>
          <a:lstStyle/>
          <a:p>
            <a:r>
              <a:rPr lang="en-CA" b="1" dirty="0"/>
              <a:t>17</a:t>
            </a:r>
            <a:r>
              <a:rPr lang="en-CA" dirty="0"/>
              <a:t> A person who commits an offence under compulsion by threats of </a:t>
            </a:r>
            <a:r>
              <a:rPr lang="en-CA" b="1" dirty="0"/>
              <a:t>immediate death or bodily harm </a:t>
            </a:r>
            <a:r>
              <a:rPr lang="en-CA" dirty="0"/>
              <a:t>from a person </a:t>
            </a:r>
            <a:r>
              <a:rPr lang="en-CA" b="1" dirty="0"/>
              <a:t>who is present </a:t>
            </a:r>
            <a:r>
              <a:rPr lang="en-CA" dirty="0"/>
              <a:t>when the offence is committed is excused for committing the offence if the person believes that the threats will be carried out and if the person is not a party to a conspiracy or association whereby the person is subject to compulsion, but this section does not apply where the offence that is committed is high treason or treason, murder, piracy, attempted murder, sexual assault, sexual assault with a weapon, threats to a third party or causing bodily harm, aggravated sexual assault, forcible abduction, hostage taking, robbery, assault with a weapon or causing bodily harm, aggravated assault, unlawfully causing bodily harm, arson or an offence under sections 280 to 283 (abduction and detention of young persons).</a:t>
            </a:r>
            <a:endParaRPr lang="en-US" dirty="0"/>
          </a:p>
        </p:txBody>
      </p:sp>
      <p:sp>
        <p:nvSpPr>
          <p:cNvPr id="4" name="Content Placeholder 3">
            <a:extLst>
              <a:ext uri="{FF2B5EF4-FFF2-40B4-BE49-F238E27FC236}">
                <a16:creationId xmlns:a16="http://schemas.microsoft.com/office/drawing/2014/main" id="{62F62D2F-1C6C-024F-BF69-DEDE5DA537B7}"/>
              </a:ext>
            </a:extLst>
          </p:cNvPr>
          <p:cNvSpPr>
            <a:spLocks noGrp="1"/>
          </p:cNvSpPr>
          <p:nvPr>
            <p:ph sz="half" idx="2"/>
          </p:nvPr>
        </p:nvSpPr>
        <p:spPr/>
        <p:txBody>
          <a:bodyPr>
            <a:normAutofit fontScale="85000" lnSpcReduction="10000"/>
          </a:bodyPr>
          <a:lstStyle/>
          <a:p>
            <a:r>
              <a:rPr lang="en-US" b="1" dirty="0"/>
              <a:t>Compulsion: </a:t>
            </a:r>
            <a:r>
              <a:rPr lang="en-US" dirty="0"/>
              <a:t>the accused person is forced by the threat of violence to commit a criminal act against their will</a:t>
            </a:r>
          </a:p>
          <a:p>
            <a:endParaRPr lang="en-US" b="1" dirty="0"/>
          </a:p>
          <a:p>
            <a:r>
              <a:rPr lang="en-US" b="1" dirty="0"/>
              <a:t>Examples:</a:t>
            </a:r>
          </a:p>
          <a:p>
            <a:r>
              <a:rPr lang="en-US" b="1" dirty="0"/>
              <a:t>Taxi driver forced by gun point to be the “getaway” driver</a:t>
            </a:r>
          </a:p>
          <a:p>
            <a:endParaRPr lang="en-US" b="1" dirty="0"/>
          </a:p>
          <a:p>
            <a:endParaRPr lang="en-US" b="1" dirty="0"/>
          </a:p>
        </p:txBody>
      </p:sp>
    </p:spTree>
    <p:extLst>
      <p:ext uri="{BB962C8B-B14F-4D97-AF65-F5344CB8AC3E}">
        <p14:creationId xmlns:p14="http://schemas.microsoft.com/office/powerpoint/2010/main" val="2614757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457C3C-3A18-5F40-B380-D3AD8F4ACF08}"/>
              </a:ext>
            </a:extLst>
          </p:cNvPr>
          <p:cNvSpPr>
            <a:spLocks noGrp="1"/>
          </p:cNvSpPr>
          <p:nvPr>
            <p:ph type="title"/>
          </p:nvPr>
        </p:nvSpPr>
        <p:spPr/>
        <p:txBody>
          <a:bodyPr/>
          <a:lstStyle/>
          <a:p>
            <a:r>
              <a:rPr lang="en-US" dirty="0"/>
              <a:t>R v </a:t>
            </a:r>
            <a:r>
              <a:rPr lang="en-US" dirty="0" err="1"/>
              <a:t>Ruzic</a:t>
            </a:r>
            <a:r>
              <a:rPr lang="en-US" dirty="0"/>
              <a:t> (2001)</a:t>
            </a:r>
          </a:p>
        </p:txBody>
      </p:sp>
      <p:sp>
        <p:nvSpPr>
          <p:cNvPr id="3" name="Content Placeholder 2">
            <a:extLst>
              <a:ext uri="{FF2B5EF4-FFF2-40B4-BE49-F238E27FC236}">
                <a16:creationId xmlns:a16="http://schemas.microsoft.com/office/drawing/2014/main" id="{B0FB3987-1169-6740-B771-B8E8E20C7FBC}"/>
              </a:ext>
            </a:extLst>
          </p:cNvPr>
          <p:cNvSpPr>
            <a:spLocks noGrp="1"/>
          </p:cNvSpPr>
          <p:nvPr>
            <p:ph idx="1"/>
          </p:nvPr>
        </p:nvSpPr>
        <p:spPr/>
        <p:txBody>
          <a:bodyPr>
            <a:normAutofit/>
          </a:bodyPr>
          <a:lstStyle/>
          <a:p>
            <a:r>
              <a:rPr lang="en-US" sz="2400" dirty="0"/>
              <a:t>Read the case study page 298</a:t>
            </a:r>
          </a:p>
          <a:p>
            <a:endParaRPr lang="en-US" sz="2400" dirty="0"/>
          </a:p>
          <a:p>
            <a:r>
              <a:rPr lang="en-US" sz="2400" dirty="0"/>
              <a:t>Consider the facts of the case, discuss with a partner:</a:t>
            </a:r>
          </a:p>
          <a:p>
            <a:pPr lvl="1"/>
            <a:r>
              <a:rPr lang="en-US" sz="2200" dirty="0"/>
              <a:t>Why did the defendant in this case want s 17 ruled unconstitutional?</a:t>
            </a:r>
          </a:p>
          <a:p>
            <a:pPr lvl="1"/>
            <a:r>
              <a:rPr lang="en-US" sz="2200" dirty="0"/>
              <a:t>How can the issues be addressed?</a:t>
            </a:r>
          </a:p>
        </p:txBody>
      </p:sp>
    </p:spTree>
    <p:extLst>
      <p:ext uri="{BB962C8B-B14F-4D97-AF65-F5344CB8AC3E}">
        <p14:creationId xmlns:p14="http://schemas.microsoft.com/office/powerpoint/2010/main" val="7913163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73C644-0B62-C648-996B-1F6DAD8AE56F}"/>
              </a:ext>
            </a:extLst>
          </p:cNvPr>
          <p:cNvSpPr>
            <a:spLocks noGrp="1"/>
          </p:cNvSpPr>
          <p:nvPr>
            <p:ph type="title"/>
          </p:nvPr>
        </p:nvSpPr>
        <p:spPr/>
        <p:txBody>
          <a:bodyPr/>
          <a:lstStyle/>
          <a:p>
            <a:r>
              <a:rPr lang="en-US" dirty="0"/>
              <a:t>Provocation</a:t>
            </a:r>
          </a:p>
        </p:txBody>
      </p:sp>
      <p:sp>
        <p:nvSpPr>
          <p:cNvPr id="3" name="Content Placeholder 2">
            <a:extLst>
              <a:ext uri="{FF2B5EF4-FFF2-40B4-BE49-F238E27FC236}">
                <a16:creationId xmlns:a16="http://schemas.microsoft.com/office/drawing/2014/main" id="{6FD5AA29-ACEC-594B-8389-5F87E1D8154B}"/>
              </a:ext>
            </a:extLst>
          </p:cNvPr>
          <p:cNvSpPr>
            <a:spLocks noGrp="1"/>
          </p:cNvSpPr>
          <p:nvPr>
            <p:ph idx="1"/>
          </p:nvPr>
        </p:nvSpPr>
        <p:spPr/>
        <p:txBody>
          <a:bodyPr/>
          <a:lstStyle/>
          <a:p>
            <a:r>
              <a:rPr lang="en-US" b="1" dirty="0"/>
              <a:t>Provocation:</a:t>
            </a:r>
            <a:r>
              <a:rPr lang="en-US" dirty="0"/>
              <a:t> any act or insult that causes a reasonable person to lose self-control</a:t>
            </a:r>
          </a:p>
          <a:p>
            <a:r>
              <a:rPr lang="en-US" dirty="0"/>
              <a:t>Only a partial </a:t>
            </a:r>
            <a:r>
              <a:rPr lang="en-US" dirty="0" err="1"/>
              <a:t>defence</a:t>
            </a:r>
            <a:r>
              <a:rPr lang="en-US" dirty="0"/>
              <a:t> in murder– must prove all for criteria:</a:t>
            </a:r>
          </a:p>
          <a:p>
            <a:pPr lvl="1"/>
            <a:r>
              <a:rPr lang="en-US" dirty="0"/>
              <a:t>A wrongful act or insult occurred</a:t>
            </a:r>
          </a:p>
          <a:p>
            <a:pPr lvl="1"/>
            <a:r>
              <a:rPr lang="en-US" dirty="0"/>
              <a:t>This act or insult was sufficient to deprive an ordinary person of the power of self-control</a:t>
            </a:r>
          </a:p>
          <a:p>
            <a:pPr lvl="1"/>
            <a:r>
              <a:rPr lang="en-US" dirty="0"/>
              <a:t>The person responded suddenly</a:t>
            </a:r>
          </a:p>
          <a:p>
            <a:pPr lvl="1"/>
            <a:r>
              <a:rPr lang="en-US" dirty="0"/>
              <a:t>The person responded before there was time for passions to cool</a:t>
            </a:r>
          </a:p>
        </p:txBody>
      </p:sp>
    </p:spTree>
    <p:extLst>
      <p:ext uri="{BB962C8B-B14F-4D97-AF65-F5344CB8AC3E}">
        <p14:creationId xmlns:p14="http://schemas.microsoft.com/office/powerpoint/2010/main" val="30980291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481526-6825-3B42-B6F1-CA32A9DE765E}"/>
              </a:ext>
            </a:extLst>
          </p:cNvPr>
          <p:cNvSpPr>
            <a:spLocks noGrp="1"/>
          </p:cNvSpPr>
          <p:nvPr>
            <p:ph type="title"/>
          </p:nvPr>
        </p:nvSpPr>
        <p:spPr/>
        <p:txBody>
          <a:bodyPr/>
          <a:lstStyle/>
          <a:p>
            <a:r>
              <a:rPr lang="en-US" dirty="0"/>
              <a:t>Aboriginal or treaty rights</a:t>
            </a:r>
          </a:p>
        </p:txBody>
      </p:sp>
      <p:sp>
        <p:nvSpPr>
          <p:cNvPr id="3" name="Content Placeholder 2">
            <a:extLst>
              <a:ext uri="{FF2B5EF4-FFF2-40B4-BE49-F238E27FC236}">
                <a16:creationId xmlns:a16="http://schemas.microsoft.com/office/drawing/2014/main" id="{614FB165-475F-9844-B124-724FD68C4C55}"/>
              </a:ext>
            </a:extLst>
          </p:cNvPr>
          <p:cNvSpPr>
            <a:spLocks noGrp="1"/>
          </p:cNvSpPr>
          <p:nvPr>
            <p:ph idx="1"/>
          </p:nvPr>
        </p:nvSpPr>
        <p:spPr/>
        <p:txBody>
          <a:bodyPr>
            <a:normAutofit fontScale="92500" lnSpcReduction="20000"/>
          </a:bodyPr>
          <a:lstStyle/>
          <a:p>
            <a:r>
              <a:rPr lang="en-US" dirty="0"/>
              <a:t>Usually hunting and fishing rights (guaranteed by treaty rights pre-dating other legislature)</a:t>
            </a:r>
          </a:p>
          <a:p>
            <a:r>
              <a:rPr lang="en-US" dirty="0"/>
              <a:t>Sec 35 of the Constitution Act, 1982</a:t>
            </a:r>
          </a:p>
          <a:p>
            <a:pPr lvl="1"/>
            <a:r>
              <a:rPr lang="en-CA" dirty="0"/>
              <a:t>35. (1) The existing aboriginal and treaty rights of the aboriginal peoples of Canada are hereby recognized and affirmed.(2) In this Act, "aboriginal peoples of Canada" includes the Indian, Inuit and Métis peoples of Canada.</a:t>
            </a:r>
          </a:p>
          <a:p>
            <a:pPr lvl="1"/>
            <a:r>
              <a:rPr lang="en-CA" dirty="0"/>
              <a:t>(3) For greater certainty, in subsection (1) "treaty rights" includes rights that now exist by way of land claims agreements or may be so acquired.</a:t>
            </a:r>
          </a:p>
          <a:p>
            <a:pPr lvl="1"/>
            <a:r>
              <a:rPr lang="en-CA" dirty="0"/>
              <a:t>(4) Notwithstanding any other provision of this Act, the aboriginal and treaty rights referred to in subsection (1) are guaranteed equally to male and female persons.</a:t>
            </a:r>
          </a:p>
          <a:p>
            <a:r>
              <a:rPr lang="en-CA" dirty="0"/>
              <a:t>Supreme Court has to balance those rights with the sovereignty of the Crown, when ambiguity exists, should lean in favour of Aboriginal Rights</a:t>
            </a:r>
          </a:p>
          <a:p>
            <a:pPr lvl="1"/>
            <a:endParaRPr lang="en-US" dirty="0"/>
          </a:p>
        </p:txBody>
      </p:sp>
    </p:spTree>
    <p:extLst>
      <p:ext uri="{BB962C8B-B14F-4D97-AF65-F5344CB8AC3E}">
        <p14:creationId xmlns:p14="http://schemas.microsoft.com/office/powerpoint/2010/main" val="24518748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660E788-AFA9-4A1B-9991-6AA74632A1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B50F112-A0D0-0D4A-B1DA-09E548BF4CDE}"/>
              </a:ext>
            </a:extLst>
          </p:cNvPr>
          <p:cNvSpPr>
            <a:spLocks noGrp="1"/>
          </p:cNvSpPr>
          <p:nvPr>
            <p:ph type="title"/>
          </p:nvPr>
        </p:nvSpPr>
        <p:spPr>
          <a:xfrm>
            <a:off x="643467" y="643467"/>
            <a:ext cx="3363974" cy="1728044"/>
          </a:xfrm>
          <a:noFill/>
          <a:ln>
            <a:solidFill>
              <a:schemeClr val="bg1"/>
            </a:solidFill>
          </a:ln>
        </p:spPr>
        <p:txBody>
          <a:bodyPr vert="horz" wrap="square" lIns="182880" tIns="182880" rIns="182880" bIns="182880" rtlCol="0" anchor="ctr">
            <a:normAutofit/>
          </a:bodyPr>
          <a:lstStyle/>
          <a:p>
            <a:r>
              <a:rPr lang="en-US" sz="2800" kern="1200" cap="all" spc="200" baseline="0">
                <a:solidFill>
                  <a:schemeClr val="bg1"/>
                </a:solidFill>
                <a:latin typeface="+mj-lt"/>
                <a:ea typeface="+mj-ea"/>
                <a:cs typeface="+mj-cs"/>
              </a:rPr>
              <a:t>Other Defences</a:t>
            </a:r>
          </a:p>
        </p:txBody>
      </p:sp>
      <p:sp>
        <p:nvSpPr>
          <p:cNvPr id="3" name="Content Placeholder 2">
            <a:extLst>
              <a:ext uri="{FF2B5EF4-FFF2-40B4-BE49-F238E27FC236}">
                <a16:creationId xmlns:a16="http://schemas.microsoft.com/office/drawing/2014/main" id="{C01BA550-CBFD-2147-99CC-F35EA2CFD45E}"/>
              </a:ext>
            </a:extLst>
          </p:cNvPr>
          <p:cNvSpPr>
            <a:spLocks noGrp="1"/>
          </p:cNvSpPr>
          <p:nvPr>
            <p:ph sz="half" idx="1"/>
          </p:nvPr>
        </p:nvSpPr>
        <p:spPr>
          <a:xfrm>
            <a:off x="643468" y="2638044"/>
            <a:ext cx="3363974" cy="3415622"/>
          </a:xfrm>
        </p:spPr>
        <p:txBody>
          <a:bodyPr vert="horz" lIns="91440" tIns="45720" rIns="91440" bIns="45720" rtlCol="0">
            <a:normAutofit/>
          </a:bodyPr>
          <a:lstStyle/>
          <a:p>
            <a:r>
              <a:rPr lang="en-US" sz="2400" kern="1200" dirty="0">
                <a:solidFill>
                  <a:schemeClr val="bg1"/>
                </a:solidFill>
                <a:latin typeface="+mn-lt"/>
                <a:ea typeface="+mn-ea"/>
                <a:cs typeface="+mn-cs"/>
              </a:rPr>
              <a:t>Those that are neither mental states or justifications</a:t>
            </a:r>
          </a:p>
          <a:p>
            <a:pPr marL="228600" lvl="1"/>
            <a:endParaRPr lang="en-US" sz="2400" kern="1200" dirty="0">
              <a:solidFill>
                <a:schemeClr val="bg1"/>
              </a:solidFill>
              <a:latin typeface="+mn-lt"/>
              <a:ea typeface="+mn-ea"/>
              <a:cs typeface="+mn-cs"/>
            </a:endParaRPr>
          </a:p>
        </p:txBody>
      </p:sp>
      <p:pic>
        <p:nvPicPr>
          <p:cNvPr id="5" name="Content Placeholder 4">
            <a:extLst>
              <a:ext uri="{FF2B5EF4-FFF2-40B4-BE49-F238E27FC236}">
                <a16:creationId xmlns:a16="http://schemas.microsoft.com/office/drawing/2014/main" id="{3A0F2BDD-580C-3D47-8AE3-3EFBE9AE0114}"/>
              </a:ext>
            </a:extLst>
          </p:cNvPr>
          <p:cNvPicPr>
            <a:picLocks noGrp="1" noChangeAspect="1"/>
          </p:cNvPicPr>
          <p:nvPr>
            <p:ph sz="half" idx="2"/>
          </p:nvPr>
        </p:nvPicPr>
        <p:blipFill>
          <a:blip r:embed="rId2"/>
          <a:stretch>
            <a:fillRect/>
          </a:stretch>
        </p:blipFill>
        <p:spPr>
          <a:xfrm>
            <a:off x="5027866" y="802105"/>
            <a:ext cx="7700211" cy="5775158"/>
          </a:xfrm>
          <a:prstGeom prst="rect">
            <a:avLst/>
          </a:prstGeom>
        </p:spPr>
      </p:pic>
    </p:spTree>
    <p:extLst>
      <p:ext uri="{BB962C8B-B14F-4D97-AF65-F5344CB8AC3E}">
        <p14:creationId xmlns:p14="http://schemas.microsoft.com/office/powerpoint/2010/main" val="19819707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E9DB5CC6-C4F0-7C44-9346-1991FE70B26D}"/>
              </a:ext>
            </a:extLst>
          </p:cNvPr>
          <p:cNvSpPr>
            <a:spLocks noGrp="1"/>
          </p:cNvSpPr>
          <p:nvPr>
            <p:ph type="subTitle" idx="1"/>
          </p:nvPr>
        </p:nvSpPr>
        <p:spPr>
          <a:xfrm>
            <a:off x="1262729" y="5499895"/>
            <a:ext cx="9638443" cy="484633"/>
          </a:xfrm>
        </p:spPr>
        <p:txBody>
          <a:bodyPr>
            <a:normAutofit/>
          </a:bodyPr>
          <a:lstStyle/>
          <a:p>
            <a:endParaRPr lang="en-US"/>
          </a:p>
        </p:txBody>
      </p:sp>
      <p:sp>
        <p:nvSpPr>
          <p:cNvPr id="2" name="Title 1">
            <a:extLst>
              <a:ext uri="{FF2B5EF4-FFF2-40B4-BE49-F238E27FC236}">
                <a16:creationId xmlns:a16="http://schemas.microsoft.com/office/drawing/2014/main" id="{A1B2D911-2A60-D44E-B3B4-9D88BA9C197A}"/>
              </a:ext>
            </a:extLst>
          </p:cNvPr>
          <p:cNvSpPr>
            <a:spLocks noGrp="1"/>
          </p:cNvSpPr>
          <p:nvPr>
            <p:ph type="ctrTitle"/>
          </p:nvPr>
        </p:nvSpPr>
        <p:spPr>
          <a:xfrm>
            <a:off x="1262729" y="1289303"/>
            <a:ext cx="9638443" cy="3339303"/>
          </a:xfrm>
          <a:ln>
            <a:noFill/>
          </a:ln>
        </p:spPr>
        <p:txBody>
          <a:bodyPr>
            <a:normAutofit/>
          </a:bodyPr>
          <a:lstStyle/>
          <a:p>
            <a:r>
              <a:rPr lang="en-US" sz="5000" dirty="0"/>
              <a:t>Chapter 10: </a:t>
            </a:r>
            <a:br>
              <a:rPr lang="en-US" sz="5000" dirty="0"/>
            </a:br>
            <a:r>
              <a:rPr lang="en-US" sz="5000" dirty="0" err="1"/>
              <a:t>Defences</a:t>
            </a:r>
            <a:r>
              <a:rPr lang="en-US" sz="5000" dirty="0"/>
              <a:t> for the Accused</a:t>
            </a:r>
          </a:p>
        </p:txBody>
      </p:sp>
    </p:spTree>
    <p:extLst>
      <p:ext uri="{BB962C8B-B14F-4D97-AF65-F5344CB8AC3E}">
        <p14:creationId xmlns:p14="http://schemas.microsoft.com/office/powerpoint/2010/main" val="16562653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5EF291-2044-4943-ACC6-0F93AFC71C33}"/>
              </a:ext>
            </a:extLst>
          </p:cNvPr>
          <p:cNvSpPr>
            <a:spLocks noGrp="1"/>
          </p:cNvSpPr>
          <p:nvPr>
            <p:ph type="title"/>
          </p:nvPr>
        </p:nvSpPr>
        <p:spPr/>
        <p:txBody>
          <a:bodyPr/>
          <a:lstStyle/>
          <a:p>
            <a:r>
              <a:rPr lang="en-US" dirty="0"/>
              <a:t>Mistakes of law and Fact</a:t>
            </a:r>
          </a:p>
        </p:txBody>
      </p:sp>
      <p:sp>
        <p:nvSpPr>
          <p:cNvPr id="5" name="Content Placeholder 4">
            <a:extLst>
              <a:ext uri="{FF2B5EF4-FFF2-40B4-BE49-F238E27FC236}">
                <a16:creationId xmlns:a16="http://schemas.microsoft.com/office/drawing/2014/main" id="{2A7AB92A-D7F3-1743-BC5C-91860F3E1606}"/>
              </a:ext>
            </a:extLst>
          </p:cNvPr>
          <p:cNvSpPr>
            <a:spLocks noGrp="1"/>
          </p:cNvSpPr>
          <p:nvPr>
            <p:ph idx="1"/>
          </p:nvPr>
        </p:nvSpPr>
        <p:spPr/>
        <p:txBody>
          <a:bodyPr>
            <a:noAutofit/>
          </a:bodyPr>
          <a:lstStyle/>
          <a:p>
            <a:r>
              <a:rPr lang="en-US" sz="2400" b="1" dirty="0"/>
              <a:t>Mistake of law: </a:t>
            </a:r>
            <a:r>
              <a:rPr lang="en-US" sz="2400" dirty="0"/>
              <a:t>ignorance of the law</a:t>
            </a:r>
          </a:p>
          <a:p>
            <a:r>
              <a:rPr lang="en-US" sz="2400" dirty="0"/>
              <a:t>S 19– can’t be a </a:t>
            </a:r>
            <a:r>
              <a:rPr lang="en-US" sz="2400" dirty="0" err="1"/>
              <a:t>defence</a:t>
            </a:r>
            <a:endParaRPr lang="en-US" sz="2400" dirty="0"/>
          </a:p>
          <a:p>
            <a:r>
              <a:rPr lang="en-US" sz="2400" b="1" dirty="0"/>
              <a:t>Officially induced error:</a:t>
            </a:r>
            <a:r>
              <a:rPr lang="en-US" sz="2400" dirty="0"/>
              <a:t> accused relied on the erroneous legal advice of an official responsible for enforcing a particular law (usually a violation of a regulatory law, not criminal)</a:t>
            </a:r>
          </a:p>
          <a:p>
            <a:r>
              <a:rPr lang="en-US" sz="2400" b="1" dirty="0"/>
              <a:t>Mistake of fact: </a:t>
            </a:r>
            <a:r>
              <a:rPr lang="en-US" sz="2400" dirty="0"/>
              <a:t>honest mistake that led to the criminal offence (no </a:t>
            </a:r>
            <a:r>
              <a:rPr lang="en-US" sz="2400" dirty="0" err="1"/>
              <a:t>mens</a:t>
            </a:r>
            <a:r>
              <a:rPr lang="en-US" sz="2400" dirty="0"/>
              <a:t> rea)</a:t>
            </a:r>
            <a:endParaRPr lang="en-US" sz="2400" b="1" dirty="0"/>
          </a:p>
        </p:txBody>
      </p:sp>
    </p:spTree>
    <p:extLst>
      <p:ext uri="{BB962C8B-B14F-4D97-AF65-F5344CB8AC3E}">
        <p14:creationId xmlns:p14="http://schemas.microsoft.com/office/powerpoint/2010/main" val="1816505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77F87D-7EC7-D14B-9915-E1FB67A0A1EE}"/>
              </a:ext>
            </a:extLst>
          </p:cNvPr>
          <p:cNvSpPr>
            <a:spLocks noGrp="1"/>
          </p:cNvSpPr>
          <p:nvPr>
            <p:ph type="title"/>
          </p:nvPr>
        </p:nvSpPr>
        <p:spPr/>
        <p:txBody>
          <a:bodyPr/>
          <a:lstStyle/>
          <a:p>
            <a:r>
              <a:rPr lang="en-US" dirty="0"/>
              <a:t>Double Jeopardy</a:t>
            </a:r>
          </a:p>
        </p:txBody>
      </p:sp>
      <p:sp>
        <p:nvSpPr>
          <p:cNvPr id="5" name="Content Placeholder 4">
            <a:extLst>
              <a:ext uri="{FF2B5EF4-FFF2-40B4-BE49-F238E27FC236}">
                <a16:creationId xmlns:a16="http://schemas.microsoft.com/office/drawing/2014/main" id="{67AFC378-E580-DF4E-8A4E-C28C0EC88B37}"/>
              </a:ext>
            </a:extLst>
          </p:cNvPr>
          <p:cNvSpPr>
            <a:spLocks noGrp="1"/>
          </p:cNvSpPr>
          <p:nvPr>
            <p:ph idx="1"/>
          </p:nvPr>
        </p:nvSpPr>
        <p:spPr/>
        <p:txBody>
          <a:bodyPr>
            <a:normAutofit fontScale="85000" lnSpcReduction="20000"/>
          </a:bodyPr>
          <a:lstStyle/>
          <a:p>
            <a:r>
              <a:rPr lang="en-US" sz="2400" b="1" dirty="0"/>
              <a:t>Double jeopardy: </a:t>
            </a:r>
            <a:r>
              <a:rPr lang="en-US" sz="2400" dirty="0"/>
              <a:t>legal doctrine that an accused cannot be tried twice for the same offence</a:t>
            </a:r>
          </a:p>
          <a:p>
            <a:r>
              <a:rPr lang="en-US" sz="2400" dirty="0"/>
              <a:t>Conviction or acquittal can be appealed, &amp; appeal can order new trial– but one crime cannot be retried years later simply because more evidence has been obtained</a:t>
            </a:r>
          </a:p>
          <a:p>
            <a:r>
              <a:rPr lang="en-US" sz="2400" dirty="0"/>
              <a:t>Charter of Rights and Freedoms s 11.</a:t>
            </a:r>
          </a:p>
          <a:p>
            <a:pPr lvl="1"/>
            <a:r>
              <a:rPr lang="en-CA" sz="2400" dirty="0"/>
              <a:t>11. Any person charged with an offence has the right</a:t>
            </a:r>
          </a:p>
          <a:p>
            <a:pPr lvl="2"/>
            <a:r>
              <a:rPr lang="en-CA" sz="2400" dirty="0"/>
              <a:t>(h) if finally acquitted of the offence, not to be tried for it again and, if finally found guilty and punished for the offence, not to be tried or punished for it again;</a:t>
            </a:r>
            <a:endParaRPr lang="en-US" sz="2200" dirty="0"/>
          </a:p>
          <a:p>
            <a:endParaRPr lang="en-US" sz="2400" dirty="0"/>
          </a:p>
        </p:txBody>
      </p:sp>
    </p:spTree>
    <p:extLst>
      <p:ext uri="{BB962C8B-B14F-4D97-AF65-F5344CB8AC3E}">
        <p14:creationId xmlns:p14="http://schemas.microsoft.com/office/powerpoint/2010/main" val="40994360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3DE019-E81C-974A-AEE2-2AB803ED6104}"/>
              </a:ext>
            </a:extLst>
          </p:cNvPr>
          <p:cNvSpPr>
            <a:spLocks noGrp="1"/>
          </p:cNvSpPr>
          <p:nvPr>
            <p:ph type="title"/>
          </p:nvPr>
        </p:nvSpPr>
        <p:spPr/>
        <p:txBody>
          <a:bodyPr/>
          <a:lstStyle/>
          <a:p>
            <a:r>
              <a:rPr lang="en-US" dirty="0"/>
              <a:t>alibi</a:t>
            </a:r>
          </a:p>
        </p:txBody>
      </p:sp>
      <p:sp>
        <p:nvSpPr>
          <p:cNvPr id="5" name="Content Placeholder 4">
            <a:extLst>
              <a:ext uri="{FF2B5EF4-FFF2-40B4-BE49-F238E27FC236}">
                <a16:creationId xmlns:a16="http://schemas.microsoft.com/office/drawing/2014/main" id="{0EEE5F23-1D6E-E449-BE4C-42CC4156D4D3}"/>
              </a:ext>
            </a:extLst>
          </p:cNvPr>
          <p:cNvSpPr>
            <a:spLocks noGrp="1"/>
          </p:cNvSpPr>
          <p:nvPr>
            <p:ph idx="1"/>
          </p:nvPr>
        </p:nvSpPr>
        <p:spPr/>
        <p:txBody>
          <a:bodyPr>
            <a:normAutofit/>
          </a:bodyPr>
          <a:lstStyle/>
          <a:p>
            <a:r>
              <a:rPr lang="en-US" sz="2000" b="1" dirty="0"/>
              <a:t>Alibi: </a:t>
            </a:r>
            <a:r>
              <a:rPr lang="en-US" sz="2000" dirty="0"/>
              <a:t>a </a:t>
            </a:r>
            <a:r>
              <a:rPr lang="en-US" sz="2000" dirty="0" err="1"/>
              <a:t>defence</a:t>
            </a:r>
            <a:r>
              <a:rPr lang="en-US" sz="2000" dirty="0"/>
              <a:t> raised by the accused claiming that they were somewhere else at the time when the offence was committed</a:t>
            </a:r>
          </a:p>
          <a:p>
            <a:endParaRPr lang="en-US" sz="2000" b="1" dirty="0"/>
          </a:p>
          <a:p>
            <a:r>
              <a:rPr lang="en-US" sz="2000" dirty="0"/>
              <a:t>Evidence from a witness corroborating the alibi helps this </a:t>
            </a:r>
            <a:r>
              <a:rPr lang="en-US" sz="2000" dirty="0" err="1"/>
              <a:t>defence</a:t>
            </a:r>
            <a:endParaRPr lang="en-US" sz="2000" dirty="0"/>
          </a:p>
          <a:p>
            <a:r>
              <a:rPr lang="en-US" sz="2000" dirty="0"/>
              <a:t>Burden of proof on the Crown, if the Crown cannot prove the accused was present when the offence was committed, then the accused </a:t>
            </a:r>
            <a:r>
              <a:rPr lang="en-US" sz="2000" b="1" dirty="0"/>
              <a:t>must </a:t>
            </a:r>
            <a:r>
              <a:rPr lang="en-US" sz="2000" dirty="0"/>
              <a:t>be acquitted</a:t>
            </a:r>
          </a:p>
        </p:txBody>
      </p:sp>
    </p:spTree>
    <p:extLst>
      <p:ext uri="{BB962C8B-B14F-4D97-AF65-F5344CB8AC3E}">
        <p14:creationId xmlns:p14="http://schemas.microsoft.com/office/powerpoint/2010/main" val="33364643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90BFFA-25DC-484E-8F7B-292787FBE076}"/>
              </a:ext>
            </a:extLst>
          </p:cNvPr>
          <p:cNvSpPr>
            <a:spLocks noGrp="1"/>
          </p:cNvSpPr>
          <p:nvPr>
            <p:ph type="title"/>
          </p:nvPr>
        </p:nvSpPr>
        <p:spPr/>
        <p:txBody>
          <a:bodyPr/>
          <a:lstStyle/>
          <a:p>
            <a:r>
              <a:rPr lang="en-US" dirty="0"/>
              <a:t>Entrapment</a:t>
            </a:r>
          </a:p>
        </p:txBody>
      </p:sp>
      <p:sp>
        <p:nvSpPr>
          <p:cNvPr id="3" name="Content Placeholder 2">
            <a:extLst>
              <a:ext uri="{FF2B5EF4-FFF2-40B4-BE49-F238E27FC236}">
                <a16:creationId xmlns:a16="http://schemas.microsoft.com/office/drawing/2014/main" id="{6A73EA8E-71D0-4B44-8DAC-9FA1DCD2C193}"/>
              </a:ext>
            </a:extLst>
          </p:cNvPr>
          <p:cNvSpPr>
            <a:spLocks noGrp="1"/>
          </p:cNvSpPr>
          <p:nvPr>
            <p:ph sz="half" idx="1"/>
          </p:nvPr>
        </p:nvSpPr>
        <p:spPr>
          <a:xfrm>
            <a:off x="808382" y="2638044"/>
            <a:ext cx="5045301" cy="3101982"/>
          </a:xfrm>
        </p:spPr>
        <p:txBody>
          <a:bodyPr>
            <a:noAutofit/>
          </a:bodyPr>
          <a:lstStyle/>
          <a:p>
            <a:r>
              <a:rPr lang="en-US" sz="2000" b="1" dirty="0"/>
              <a:t>Entrapment:</a:t>
            </a:r>
            <a:r>
              <a:rPr lang="en-US" sz="2000" dirty="0"/>
              <a:t> a </a:t>
            </a:r>
            <a:r>
              <a:rPr lang="en-US" sz="2000" dirty="0" err="1"/>
              <a:t>defence</a:t>
            </a:r>
            <a:r>
              <a:rPr lang="en-US" sz="2000" dirty="0"/>
              <a:t> against police conduct that illegally induces the defendant to commit a criminal act</a:t>
            </a:r>
            <a:endParaRPr lang="en-US" sz="2000" b="1" dirty="0"/>
          </a:p>
          <a:p>
            <a:r>
              <a:rPr lang="en-US" sz="2000" dirty="0"/>
              <a:t>Burden is on the accused to prove entrapment (an abuse of power on the part of the state) demonstrate police went beyond offering an opportunity, but actively encouraged/enticed</a:t>
            </a:r>
          </a:p>
          <a:p>
            <a:endParaRPr lang="en-US" sz="2000" dirty="0"/>
          </a:p>
          <a:p>
            <a:r>
              <a:rPr lang="en-US" sz="2000" b="1" dirty="0"/>
              <a:t>How is the </a:t>
            </a:r>
            <a:r>
              <a:rPr lang="en-US" sz="2000" b="1" dirty="0" err="1"/>
              <a:t>Mr</a:t>
            </a:r>
            <a:r>
              <a:rPr lang="en-US" sz="2000" b="1" dirty="0"/>
              <a:t> Big process different from entrapment?</a:t>
            </a:r>
          </a:p>
        </p:txBody>
      </p:sp>
      <p:sp>
        <p:nvSpPr>
          <p:cNvPr id="4" name="Content Placeholder 3">
            <a:extLst>
              <a:ext uri="{FF2B5EF4-FFF2-40B4-BE49-F238E27FC236}">
                <a16:creationId xmlns:a16="http://schemas.microsoft.com/office/drawing/2014/main" id="{74F79931-569C-E14E-98DF-9280C90C1BAD}"/>
              </a:ext>
            </a:extLst>
          </p:cNvPr>
          <p:cNvSpPr>
            <a:spLocks noGrp="1"/>
          </p:cNvSpPr>
          <p:nvPr>
            <p:ph sz="half" idx="2"/>
          </p:nvPr>
        </p:nvSpPr>
        <p:spPr>
          <a:xfrm>
            <a:off x="6338315" y="2638044"/>
            <a:ext cx="5045302" cy="3101982"/>
          </a:xfrm>
        </p:spPr>
        <p:txBody>
          <a:bodyPr>
            <a:noAutofit/>
          </a:bodyPr>
          <a:lstStyle/>
          <a:p>
            <a:r>
              <a:rPr lang="en-US" sz="1400" b="1" dirty="0" err="1"/>
              <a:t>Mr</a:t>
            </a:r>
            <a:r>
              <a:rPr lang="en-US" sz="1400" b="1" dirty="0"/>
              <a:t> Big (Canadian technique)</a:t>
            </a:r>
          </a:p>
          <a:p>
            <a:pPr lvl="1"/>
            <a:r>
              <a:rPr lang="en-CA" sz="1400" dirty="0">
                <a:solidFill>
                  <a:schemeClr val="tx1"/>
                </a:solidFill>
              </a:rPr>
              <a:t>covert investigation procedure used by undercover police to elicit confessions from suspects in cold cases (often murder)</a:t>
            </a:r>
          </a:p>
          <a:p>
            <a:pPr lvl="1"/>
            <a:r>
              <a:rPr lang="en-CA" sz="1400" dirty="0">
                <a:solidFill>
                  <a:schemeClr val="tx1"/>
                </a:solidFill>
              </a:rPr>
              <a:t>Police officers create a fictitious grey area and/or criminal organization  and then seduce the suspect into joining it. </a:t>
            </a:r>
          </a:p>
          <a:p>
            <a:pPr lvl="1"/>
            <a:r>
              <a:rPr lang="en-CA" sz="1400" dirty="0">
                <a:solidFill>
                  <a:schemeClr val="tx1"/>
                </a:solidFill>
              </a:rPr>
              <a:t>They build a relationship with the suspect, gain their confidence, and then enlist their help in a succession of criminal acts for which they are paid. </a:t>
            </a:r>
          </a:p>
          <a:p>
            <a:pPr lvl="1"/>
            <a:r>
              <a:rPr lang="en-CA" sz="1400" dirty="0">
                <a:solidFill>
                  <a:schemeClr val="tx1"/>
                </a:solidFill>
              </a:rPr>
              <a:t>Once the suspect has become enmeshed in the criminal gang they are persuaded to divulge information about their criminal history, usually as a prerequisite for being accepted as a member of the organization.</a:t>
            </a:r>
          </a:p>
          <a:p>
            <a:pPr marL="228600" lvl="1" indent="0">
              <a:buNone/>
            </a:pPr>
            <a:r>
              <a:rPr lang="en-US" sz="1400" b="1" dirty="0"/>
              <a:t>Used in 350 cases across Canada, led to 75% charges, and 95% convictions</a:t>
            </a:r>
          </a:p>
        </p:txBody>
      </p:sp>
    </p:spTree>
    <p:extLst>
      <p:ext uri="{BB962C8B-B14F-4D97-AF65-F5344CB8AC3E}">
        <p14:creationId xmlns:p14="http://schemas.microsoft.com/office/powerpoint/2010/main" val="9994652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3FAA71-985B-2344-A061-D3D1D3AC58E6}"/>
              </a:ext>
            </a:extLst>
          </p:cNvPr>
          <p:cNvSpPr>
            <a:spLocks noGrp="1"/>
          </p:cNvSpPr>
          <p:nvPr>
            <p:ph type="title"/>
          </p:nvPr>
        </p:nvSpPr>
        <p:spPr/>
        <p:txBody>
          <a:bodyPr/>
          <a:lstStyle/>
          <a:p>
            <a:r>
              <a:rPr lang="en-US" dirty="0"/>
              <a:t>What </a:t>
            </a:r>
            <a:r>
              <a:rPr lang="en-US" dirty="0" err="1"/>
              <a:t>defences</a:t>
            </a:r>
            <a:r>
              <a:rPr lang="en-US" dirty="0"/>
              <a:t> are available to an accused person? </a:t>
            </a:r>
          </a:p>
        </p:txBody>
      </p:sp>
      <p:sp>
        <p:nvSpPr>
          <p:cNvPr id="3" name="Content Placeholder 2">
            <a:extLst>
              <a:ext uri="{FF2B5EF4-FFF2-40B4-BE49-F238E27FC236}">
                <a16:creationId xmlns:a16="http://schemas.microsoft.com/office/drawing/2014/main" id="{0666B15F-70A2-2B4E-9CBE-72EA0576B161}"/>
              </a:ext>
            </a:extLst>
          </p:cNvPr>
          <p:cNvSpPr>
            <a:spLocks noGrp="1"/>
          </p:cNvSpPr>
          <p:nvPr>
            <p:ph idx="1"/>
          </p:nvPr>
        </p:nvSpPr>
        <p:spPr/>
        <p:txBody>
          <a:bodyPr>
            <a:normAutofit/>
          </a:bodyPr>
          <a:lstStyle/>
          <a:p>
            <a:r>
              <a:rPr lang="en-US" sz="2000" b="1" dirty="0" err="1"/>
              <a:t>Defence</a:t>
            </a:r>
            <a:r>
              <a:rPr lang="en-US" sz="2000" b="1" dirty="0"/>
              <a:t>: </a:t>
            </a:r>
            <a:r>
              <a:rPr lang="en-US" sz="2000" dirty="0"/>
              <a:t>a denial of, or a justification of criminal behavior</a:t>
            </a:r>
          </a:p>
          <a:p>
            <a:endParaRPr lang="en-US" sz="2000" dirty="0"/>
          </a:p>
          <a:p>
            <a:r>
              <a:rPr lang="en-US" sz="2000" dirty="0"/>
              <a:t>Most common? Denial– absence of </a:t>
            </a:r>
            <a:r>
              <a:rPr lang="en-US" sz="2000" i="1" dirty="0"/>
              <a:t>actus </a:t>
            </a:r>
            <a:r>
              <a:rPr lang="en-US" sz="2000" i="1" dirty="0" err="1"/>
              <a:t>reus</a:t>
            </a:r>
            <a:r>
              <a:rPr lang="en-US" sz="2000" i="1" dirty="0"/>
              <a:t> </a:t>
            </a:r>
            <a:r>
              <a:rPr lang="en-US" sz="2000" dirty="0"/>
              <a:t>= acquittal</a:t>
            </a:r>
          </a:p>
          <a:p>
            <a:r>
              <a:rPr lang="en-US" sz="2000" b="1" dirty="0"/>
              <a:t>Acquitted:  </a:t>
            </a:r>
            <a:r>
              <a:rPr lang="en-US" sz="2000" dirty="0"/>
              <a:t>to be found not guilty of the crime for which you were accused</a:t>
            </a:r>
          </a:p>
          <a:p>
            <a:endParaRPr lang="en-US" sz="2000" b="1" dirty="0"/>
          </a:p>
          <a:p>
            <a:r>
              <a:rPr lang="en-US" sz="2000" b="1" dirty="0"/>
              <a:t>If </a:t>
            </a:r>
            <a:r>
              <a:rPr lang="en-US" sz="2000" b="1" i="1" dirty="0"/>
              <a:t>actus </a:t>
            </a:r>
            <a:r>
              <a:rPr lang="en-US" sz="2000" b="1" i="1" dirty="0" err="1"/>
              <a:t>reus</a:t>
            </a:r>
            <a:r>
              <a:rPr lang="en-US" sz="2000" b="1" dirty="0"/>
              <a:t> is determined, what possible justifications exist?</a:t>
            </a:r>
          </a:p>
        </p:txBody>
      </p:sp>
    </p:spTree>
    <p:extLst>
      <p:ext uri="{BB962C8B-B14F-4D97-AF65-F5344CB8AC3E}">
        <p14:creationId xmlns:p14="http://schemas.microsoft.com/office/powerpoint/2010/main" val="26431154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966A4D4-049A-4389-B407-0E7091A07C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6072915" cy="68580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B180EA6-8333-804A-85B5-11A794089A13}"/>
              </a:ext>
            </a:extLst>
          </p:cNvPr>
          <p:cNvSpPr>
            <a:spLocks noGrp="1"/>
          </p:cNvSpPr>
          <p:nvPr>
            <p:ph type="title"/>
          </p:nvPr>
        </p:nvSpPr>
        <p:spPr>
          <a:xfrm>
            <a:off x="804672" y="1290025"/>
            <a:ext cx="4475892" cy="1188720"/>
          </a:xfrm>
          <a:solidFill>
            <a:srgbClr val="FFFFFF"/>
          </a:solidFill>
          <a:ln>
            <a:solidFill>
              <a:srgbClr val="404040"/>
            </a:solidFill>
          </a:ln>
        </p:spPr>
        <p:txBody>
          <a:bodyPr vert="horz" lIns="182880" tIns="182880" rIns="182880" bIns="182880" rtlCol="0" anchor="ctr">
            <a:normAutofit/>
          </a:bodyPr>
          <a:lstStyle/>
          <a:p>
            <a:r>
              <a:rPr lang="en-US" sz="2800" kern="1200" cap="all" spc="200" baseline="0" dirty="0" err="1">
                <a:solidFill>
                  <a:srgbClr val="262626"/>
                </a:solidFill>
                <a:latin typeface="+mj-lt"/>
                <a:ea typeface="+mj-ea"/>
                <a:cs typeface="+mj-cs"/>
              </a:rPr>
              <a:t>Defences</a:t>
            </a:r>
            <a:r>
              <a:rPr lang="en-US" sz="2800" kern="1200" cap="all" spc="200" baseline="0" dirty="0">
                <a:solidFill>
                  <a:srgbClr val="262626"/>
                </a:solidFill>
                <a:latin typeface="+mj-lt"/>
                <a:ea typeface="+mj-ea"/>
                <a:cs typeface="+mj-cs"/>
              </a:rPr>
              <a:t>: </a:t>
            </a:r>
            <a:br>
              <a:rPr lang="en-US" sz="2800" kern="1200" cap="all" spc="200" baseline="0" dirty="0">
                <a:solidFill>
                  <a:srgbClr val="262626"/>
                </a:solidFill>
                <a:latin typeface="+mj-lt"/>
                <a:ea typeface="+mj-ea"/>
                <a:cs typeface="+mj-cs"/>
              </a:rPr>
            </a:br>
            <a:r>
              <a:rPr lang="en-US" sz="2800" kern="1200" cap="all" spc="200" baseline="0" dirty="0">
                <a:solidFill>
                  <a:srgbClr val="262626"/>
                </a:solidFill>
                <a:latin typeface="+mj-lt"/>
                <a:ea typeface="+mj-ea"/>
                <a:cs typeface="+mj-cs"/>
              </a:rPr>
              <a:t>Mental States</a:t>
            </a:r>
          </a:p>
        </p:txBody>
      </p:sp>
      <p:sp>
        <p:nvSpPr>
          <p:cNvPr id="5" name="Content Placeholder 4">
            <a:extLst>
              <a:ext uri="{FF2B5EF4-FFF2-40B4-BE49-F238E27FC236}">
                <a16:creationId xmlns:a16="http://schemas.microsoft.com/office/drawing/2014/main" id="{BE9BA1BF-22C3-0C45-982A-70D00F18AA37}"/>
              </a:ext>
            </a:extLst>
          </p:cNvPr>
          <p:cNvSpPr>
            <a:spLocks noGrp="1"/>
          </p:cNvSpPr>
          <p:nvPr>
            <p:ph sz="half" idx="2"/>
          </p:nvPr>
        </p:nvSpPr>
        <p:spPr>
          <a:xfrm>
            <a:off x="804672" y="2858703"/>
            <a:ext cx="4475892" cy="3634862"/>
          </a:xfrm>
        </p:spPr>
        <p:txBody>
          <a:bodyPr vert="horz" lIns="91440" tIns="45720" rIns="91440" bIns="45720" rtlCol="0">
            <a:normAutofit/>
          </a:bodyPr>
          <a:lstStyle/>
          <a:p>
            <a:r>
              <a:rPr lang="en-US" sz="2400" kern="1200" dirty="0">
                <a:solidFill>
                  <a:srgbClr val="FFFFFF"/>
                </a:solidFill>
                <a:latin typeface="+mn-lt"/>
                <a:ea typeface="+mn-ea"/>
                <a:cs typeface="+mn-cs"/>
              </a:rPr>
              <a:t>The mental state of the accused matters; </a:t>
            </a:r>
            <a:r>
              <a:rPr lang="en-US" sz="2400" dirty="0">
                <a:solidFill>
                  <a:srgbClr val="FFFFFF"/>
                </a:solidFill>
              </a:rPr>
              <a:t>Criminal Responsibility is determined before court starts.</a:t>
            </a:r>
          </a:p>
          <a:p>
            <a:r>
              <a:rPr lang="en-US" sz="2400" dirty="0">
                <a:solidFill>
                  <a:srgbClr val="FFFFFF"/>
                </a:solidFill>
              </a:rPr>
              <a:t>If the accused not able to understand the proceedings, and to participate in their </a:t>
            </a:r>
            <a:r>
              <a:rPr lang="en-US" sz="2400" dirty="0" err="1">
                <a:solidFill>
                  <a:srgbClr val="FFFFFF"/>
                </a:solidFill>
              </a:rPr>
              <a:t>defence</a:t>
            </a:r>
            <a:r>
              <a:rPr lang="en-US" sz="2400" dirty="0">
                <a:solidFill>
                  <a:srgbClr val="FFFFFF"/>
                </a:solidFill>
              </a:rPr>
              <a:t>, proceedings can be stopped or delayed.</a:t>
            </a:r>
            <a:endParaRPr lang="en-US" sz="2400" kern="1200" dirty="0">
              <a:solidFill>
                <a:srgbClr val="FFFFFF"/>
              </a:solidFill>
              <a:latin typeface="+mn-lt"/>
              <a:ea typeface="+mn-ea"/>
              <a:cs typeface="+mn-cs"/>
            </a:endParaRPr>
          </a:p>
          <a:p>
            <a:endParaRPr lang="en-US" sz="2400" kern="1200" dirty="0">
              <a:solidFill>
                <a:srgbClr val="FFFFFF"/>
              </a:solidFill>
              <a:latin typeface="+mn-lt"/>
              <a:ea typeface="+mn-ea"/>
              <a:cs typeface="+mn-cs"/>
            </a:endParaRPr>
          </a:p>
          <a:p>
            <a:endParaRPr lang="en-US" sz="2400" kern="1200" dirty="0">
              <a:solidFill>
                <a:srgbClr val="FFFFFF"/>
              </a:solidFill>
              <a:latin typeface="+mn-lt"/>
              <a:ea typeface="+mn-ea"/>
              <a:cs typeface="+mn-cs"/>
            </a:endParaRPr>
          </a:p>
        </p:txBody>
      </p:sp>
      <p:sp>
        <p:nvSpPr>
          <p:cNvPr id="13" name="Rectangle 12">
            <a:extLst>
              <a:ext uri="{FF2B5EF4-FFF2-40B4-BE49-F238E27FC236}">
                <a16:creationId xmlns:a16="http://schemas.microsoft.com/office/drawing/2014/main" id="{B5899359-8523-4D4D-B568-3FDFAF982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33032" y="640080"/>
            <a:ext cx="4818888" cy="5261170"/>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2E9C9585-DA89-4D7E-BCDF-576461A1A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77586" y="806357"/>
            <a:ext cx="4511266" cy="492861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a:extLst>
              <a:ext uri="{FF2B5EF4-FFF2-40B4-BE49-F238E27FC236}">
                <a16:creationId xmlns:a16="http://schemas.microsoft.com/office/drawing/2014/main" id="{B259CAF8-D43C-0848-B02B-703E897A7EBC}"/>
              </a:ext>
            </a:extLst>
          </p:cNvPr>
          <p:cNvPicPr>
            <a:picLocks noGrp="1" noChangeAspect="1"/>
          </p:cNvPicPr>
          <p:nvPr>
            <p:ph sz="half" idx="1"/>
          </p:nvPr>
        </p:nvPicPr>
        <p:blipFill>
          <a:blip r:embed="rId3"/>
          <a:stretch>
            <a:fillRect/>
          </a:stretch>
        </p:blipFill>
        <p:spPr>
          <a:xfrm>
            <a:off x="7062692" y="1053966"/>
            <a:ext cx="4159568" cy="4433397"/>
          </a:xfrm>
          <a:prstGeom prst="rect">
            <a:avLst/>
          </a:prstGeom>
        </p:spPr>
      </p:pic>
    </p:spTree>
    <p:extLst>
      <p:ext uri="{BB962C8B-B14F-4D97-AF65-F5344CB8AC3E}">
        <p14:creationId xmlns:p14="http://schemas.microsoft.com/office/powerpoint/2010/main" val="15966888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F9EA32-7C28-EB4B-B6D0-5935C35357D6}"/>
              </a:ext>
            </a:extLst>
          </p:cNvPr>
          <p:cNvSpPr>
            <a:spLocks noGrp="1"/>
          </p:cNvSpPr>
          <p:nvPr>
            <p:ph type="title"/>
          </p:nvPr>
        </p:nvSpPr>
        <p:spPr/>
        <p:txBody>
          <a:bodyPr/>
          <a:lstStyle/>
          <a:p>
            <a:r>
              <a:rPr lang="en-US" dirty="0"/>
              <a:t>Mental Disorder</a:t>
            </a:r>
          </a:p>
        </p:txBody>
      </p:sp>
      <p:sp>
        <p:nvSpPr>
          <p:cNvPr id="3" name="Content Placeholder 2">
            <a:extLst>
              <a:ext uri="{FF2B5EF4-FFF2-40B4-BE49-F238E27FC236}">
                <a16:creationId xmlns:a16="http://schemas.microsoft.com/office/drawing/2014/main" id="{D7F7A8CC-9DC0-9D46-8917-93DAD91F8ADA}"/>
              </a:ext>
            </a:extLst>
          </p:cNvPr>
          <p:cNvSpPr>
            <a:spLocks noGrp="1"/>
          </p:cNvSpPr>
          <p:nvPr>
            <p:ph sz="half" idx="1"/>
          </p:nvPr>
        </p:nvSpPr>
        <p:spPr/>
        <p:txBody>
          <a:bodyPr>
            <a:normAutofit lnSpcReduction="10000"/>
          </a:bodyPr>
          <a:lstStyle/>
          <a:p>
            <a:r>
              <a:rPr lang="en-CA" b="1" dirty="0"/>
              <a:t>Defence of mental disorder</a:t>
            </a:r>
          </a:p>
          <a:p>
            <a:r>
              <a:rPr lang="en-CA" b="1" dirty="0"/>
              <a:t>16</a:t>
            </a:r>
            <a:r>
              <a:rPr lang="en-CA" dirty="0"/>
              <a:t> </a:t>
            </a:r>
            <a:r>
              <a:rPr lang="en-CA" b="1" dirty="0"/>
              <a:t>(1)</a:t>
            </a:r>
            <a:r>
              <a:rPr lang="en-CA" dirty="0"/>
              <a:t> No person is criminally responsible for an act committed or an omission made while suffering from a mental disorder that rendered the person incapable of appreciating the nature and quality of the act or omission or of knowing that it was wrong.</a:t>
            </a:r>
            <a:r>
              <a:rPr lang="en-US" dirty="0"/>
              <a:t> </a:t>
            </a:r>
          </a:p>
        </p:txBody>
      </p:sp>
      <p:sp>
        <p:nvSpPr>
          <p:cNvPr id="4" name="Content Placeholder 3">
            <a:extLst>
              <a:ext uri="{FF2B5EF4-FFF2-40B4-BE49-F238E27FC236}">
                <a16:creationId xmlns:a16="http://schemas.microsoft.com/office/drawing/2014/main" id="{966A6A6B-9FCF-A540-A7C2-7B6C36FB6977}"/>
              </a:ext>
            </a:extLst>
          </p:cNvPr>
          <p:cNvSpPr>
            <a:spLocks noGrp="1"/>
          </p:cNvSpPr>
          <p:nvPr>
            <p:ph sz="half" idx="2"/>
          </p:nvPr>
        </p:nvSpPr>
        <p:spPr/>
        <p:txBody>
          <a:bodyPr>
            <a:normAutofit lnSpcReduction="10000"/>
          </a:bodyPr>
          <a:lstStyle/>
          <a:p>
            <a:r>
              <a:rPr lang="en-US" dirty="0"/>
              <a:t>Formerly the insanity </a:t>
            </a:r>
            <a:r>
              <a:rPr lang="en-US" dirty="0" err="1"/>
              <a:t>defence</a:t>
            </a:r>
            <a:r>
              <a:rPr lang="en-US" dirty="0"/>
              <a:t>, defined as “disease of the mind”</a:t>
            </a:r>
          </a:p>
          <a:p>
            <a:r>
              <a:rPr lang="en-US" dirty="0"/>
              <a:t>If you can demonstrate to have suffered mental disorder at the time of the offence, </a:t>
            </a:r>
            <a:r>
              <a:rPr lang="en-US" i="1" dirty="0" err="1"/>
              <a:t>mens</a:t>
            </a:r>
            <a:r>
              <a:rPr lang="en-US" i="1" dirty="0"/>
              <a:t> rea</a:t>
            </a:r>
            <a:r>
              <a:rPr lang="en-US" dirty="0"/>
              <a:t>, cannot be proven</a:t>
            </a:r>
          </a:p>
          <a:p>
            <a:r>
              <a:rPr lang="en-US" dirty="0"/>
              <a:t>Presumed </a:t>
            </a:r>
            <a:r>
              <a:rPr lang="en-US" i="1" dirty="0"/>
              <a:t>not</a:t>
            </a:r>
            <a:r>
              <a:rPr lang="en-US" dirty="0"/>
              <a:t> to have suffered from a mental disorder, until the contrary is proven</a:t>
            </a:r>
          </a:p>
          <a:p>
            <a:r>
              <a:rPr lang="en-US" dirty="0"/>
              <a:t>Balance of probabilities, lower threshold than beyond reasonable doubt</a:t>
            </a:r>
          </a:p>
          <a:p>
            <a:endParaRPr lang="en-CA" dirty="0"/>
          </a:p>
          <a:p>
            <a:endParaRPr lang="en-US" dirty="0"/>
          </a:p>
        </p:txBody>
      </p:sp>
    </p:spTree>
    <p:extLst>
      <p:ext uri="{BB962C8B-B14F-4D97-AF65-F5344CB8AC3E}">
        <p14:creationId xmlns:p14="http://schemas.microsoft.com/office/powerpoint/2010/main" val="21897740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76834-19D1-2B48-A753-5B2214B87F67}"/>
              </a:ext>
            </a:extLst>
          </p:cNvPr>
          <p:cNvSpPr>
            <a:spLocks noGrp="1"/>
          </p:cNvSpPr>
          <p:nvPr>
            <p:ph type="title"/>
          </p:nvPr>
        </p:nvSpPr>
        <p:spPr/>
        <p:txBody>
          <a:bodyPr/>
          <a:lstStyle/>
          <a:p>
            <a:r>
              <a:rPr lang="en-US" dirty="0"/>
              <a:t>Requirements: one of two</a:t>
            </a:r>
          </a:p>
        </p:txBody>
      </p:sp>
      <p:sp>
        <p:nvSpPr>
          <p:cNvPr id="3" name="Content Placeholder 2">
            <a:extLst>
              <a:ext uri="{FF2B5EF4-FFF2-40B4-BE49-F238E27FC236}">
                <a16:creationId xmlns:a16="http://schemas.microsoft.com/office/drawing/2014/main" id="{09AD5A8B-2333-9942-8E23-C8CBA35EA71D}"/>
              </a:ext>
            </a:extLst>
          </p:cNvPr>
          <p:cNvSpPr>
            <a:spLocks noGrp="1"/>
          </p:cNvSpPr>
          <p:nvPr>
            <p:ph sz="half" idx="1"/>
          </p:nvPr>
        </p:nvSpPr>
        <p:spPr/>
        <p:txBody>
          <a:bodyPr>
            <a:normAutofit/>
          </a:bodyPr>
          <a:lstStyle/>
          <a:p>
            <a:r>
              <a:rPr lang="en-US" sz="2400" dirty="0"/>
              <a:t>The mental disorder left the accused incapable of appreciating the nature and quality of the act. </a:t>
            </a:r>
          </a:p>
        </p:txBody>
      </p:sp>
      <p:sp>
        <p:nvSpPr>
          <p:cNvPr id="4" name="Content Placeholder 3">
            <a:extLst>
              <a:ext uri="{FF2B5EF4-FFF2-40B4-BE49-F238E27FC236}">
                <a16:creationId xmlns:a16="http://schemas.microsoft.com/office/drawing/2014/main" id="{7B415FED-B374-F940-B23C-5AB2C612AE53}"/>
              </a:ext>
            </a:extLst>
          </p:cNvPr>
          <p:cNvSpPr>
            <a:spLocks noGrp="1"/>
          </p:cNvSpPr>
          <p:nvPr>
            <p:ph sz="half" idx="2"/>
          </p:nvPr>
        </p:nvSpPr>
        <p:spPr/>
        <p:txBody>
          <a:bodyPr>
            <a:normAutofit/>
          </a:bodyPr>
          <a:lstStyle/>
          <a:p>
            <a:r>
              <a:rPr lang="en-US" sz="2400" dirty="0"/>
              <a:t>The mental disorder left the accused incapable of knowing that the act or omission was wrong.</a:t>
            </a:r>
          </a:p>
        </p:txBody>
      </p:sp>
      <p:sp>
        <p:nvSpPr>
          <p:cNvPr id="5" name="TextBox 4">
            <a:extLst>
              <a:ext uri="{FF2B5EF4-FFF2-40B4-BE49-F238E27FC236}">
                <a16:creationId xmlns:a16="http://schemas.microsoft.com/office/drawing/2014/main" id="{9F169077-3BED-A446-AE6C-49E4EECB9912}"/>
              </a:ext>
            </a:extLst>
          </p:cNvPr>
          <p:cNvSpPr txBox="1"/>
          <p:nvPr/>
        </p:nvSpPr>
        <p:spPr>
          <a:xfrm>
            <a:off x="675861" y="5155096"/>
            <a:ext cx="10999304" cy="1200329"/>
          </a:xfrm>
          <a:prstGeom prst="rect">
            <a:avLst/>
          </a:prstGeom>
          <a:noFill/>
        </p:spPr>
        <p:txBody>
          <a:bodyPr wrap="square" rtlCol="0">
            <a:spAutoFit/>
          </a:bodyPr>
          <a:lstStyle/>
          <a:p>
            <a:r>
              <a:rPr lang="en-US" dirty="0"/>
              <a:t>Result: </a:t>
            </a:r>
          </a:p>
          <a:p>
            <a:pPr marL="285750" indent="-285750">
              <a:buFont typeface="Arial" panose="020B0604020202020204" pitchFamily="34" charset="0"/>
              <a:buChar char="•"/>
            </a:pPr>
            <a:r>
              <a:rPr lang="en-US" dirty="0"/>
              <a:t>Judge can “make an order”, or refer to provincially appointed Criminal Court Code Review Board</a:t>
            </a:r>
          </a:p>
          <a:p>
            <a:pPr marL="285750" indent="-285750">
              <a:buFont typeface="Arial" panose="020B0604020202020204" pitchFamily="34" charset="0"/>
              <a:buChar char="•"/>
            </a:pPr>
            <a:r>
              <a:rPr lang="en-US" dirty="0"/>
              <a:t>“Make a order”: absolute discharge, conditional discharge, term in psychiatric hospital (max 90days)</a:t>
            </a:r>
          </a:p>
          <a:p>
            <a:pPr marL="285750" indent="-285750">
              <a:buFont typeface="Arial" panose="020B0604020202020204" pitchFamily="34" charset="0"/>
              <a:buChar char="•"/>
            </a:pPr>
            <a:r>
              <a:rPr lang="en-US" dirty="0"/>
              <a:t>After hospital stay, Review Board looks at the case and has the same three options, but 2</a:t>
            </a:r>
            <a:r>
              <a:rPr lang="en-US" baseline="30000" dirty="0"/>
              <a:t>nd</a:t>
            </a:r>
            <a:r>
              <a:rPr lang="en-US" dirty="0"/>
              <a:t> stay can be infinite</a:t>
            </a:r>
          </a:p>
        </p:txBody>
      </p:sp>
    </p:spTree>
    <p:extLst>
      <p:ext uri="{BB962C8B-B14F-4D97-AF65-F5344CB8AC3E}">
        <p14:creationId xmlns:p14="http://schemas.microsoft.com/office/powerpoint/2010/main" val="1924995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547C410A-7AAF-A44B-BEBE-075495BEC29A}"/>
              </a:ext>
            </a:extLst>
          </p:cNvPr>
          <p:cNvSpPr>
            <a:spLocks noGrp="1"/>
          </p:cNvSpPr>
          <p:nvPr>
            <p:ph idx="1"/>
          </p:nvPr>
        </p:nvSpPr>
        <p:spPr>
          <a:xfrm>
            <a:off x="385010" y="118574"/>
            <a:ext cx="11421979" cy="4235116"/>
          </a:xfrm>
        </p:spPr>
        <p:txBody>
          <a:bodyPr>
            <a:noAutofit/>
          </a:bodyPr>
          <a:lstStyle/>
          <a:p>
            <a:r>
              <a:rPr lang="en-CA" dirty="0"/>
              <a:t>Vince Li, who now goes by the name Will Baker, beheaded and cannibalized a fellow passenger, Tim McLean, on a bus just outside Portage la Prairie on July 30, 2008.</a:t>
            </a:r>
          </a:p>
          <a:p>
            <a:r>
              <a:rPr lang="en-CA" dirty="0"/>
              <a:t>The violent attack took place after the young man smiled at Baker and asked how he was doing. Baker later said he heard the voice of God telling him to kill the carnival worker or “die immediately.”</a:t>
            </a:r>
          </a:p>
          <a:p>
            <a:r>
              <a:rPr lang="en-CA" dirty="0"/>
              <a:t>He repeatedly stabbed McLean while the McLean fought for his life. As passengers fled the bus, Baker continued stabbing and mutilating the body before he was arrested.</a:t>
            </a:r>
          </a:p>
          <a:p>
            <a:r>
              <a:rPr lang="en-CA" dirty="0"/>
              <a:t>Baker was charged with second-degree murder, but was found not criminally responsible for his actions because he was diagnosed with schizophrenia and hadn’t been taking his medications.</a:t>
            </a:r>
          </a:p>
          <a:p>
            <a:r>
              <a:rPr lang="en-CA" dirty="0"/>
              <a:t>He has since received a full discharge from the mental hospital in Selkirk, Man., where he was being held.</a:t>
            </a:r>
          </a:p>
          <a:p>
            <a:r>
              <a:rPr lang="en-CA" dirty="0"/>
              <a:t>It’s a ruling that has led to cries for justice reform across the country and one that still is argued about in 2018.</a:t>
            </a:r>
          </a:p>
          <a:p>
            <a:r>
              <a:rPr lang="en-CA" dirty="0"/>
              <a:t>McLean’s mother, Carol de </a:t>
            </a:r>
            <a:r>
              <a:rPr lang="en-CA" dirty="0" err="1"/>
              <a:t>Delley</a:t>
            </a:r>
            <a:r>
              <a:rPr lang="en-CA" dirty="0"/>
              <a:t>, had been outspoken against granting Baker freedom. She said there was no way to ensure he would continue to take his medication.</a:t>
            </a:r>
          </a:p>
          <a:p>
            <a:r>
              <a:rPr lang="en-CA" dirty="0"/>
              <a:t>Chris Summerville, who is with the Manitoba Schizophrenia Society, is on the other side of the debate.</a:t>
            </a:r>
          </a:p>
          <a:p>
            <a:r>
              <a:rPr lang="en-CA" dirty="0"/>
              <a:t>“He continues to make excellent progress,” Summerville said Monday. “He’s doing as well as anyone I know with schizophrenia and I know that’s hard for many people in the public to understand.”</a:t>
            </a:r>
          </a:p>
          <a:p>
            <a:r>
              <a:rPr lang="en-CA" dirty="0"/>
              <a:t>He believes something McLean’s family has repeatedly argued: the number one thing keeping Baker in line isn’t medication — it’s guilt.</a:t>
            </a:r>
          </a:p>
          <a:p>
            <a:r>
              <a:rPr lang="en-CA" dirty="0"/>
              <a:t>“[People like Baker] want to stay in the shadows because they realize what they did was horrible and wrong. Once the medications take effect and they come to realize what they did, they go into horrible despondency and despair.</a:t>
            </a:r>
          </a:p>
          <a:p>
            <a:pPr marL="0" indent="0">
              <a:buNone/>
            </a:pPr>
            <a:r>
              <a:rPr lang="en-CA" dirty="0"/>
              <a:t> </a:t>
            </a:r>
          </a:p>
          <a:p>
            <a:endParaRPr lang="en-US" dirty="0"/>
          </a:p>
        </p:txBody>
      </p:sp>
    </p:spTree>
    <p:extLst>
      <p:ext uri="{BB962C8B-B14F-4D97-AF65-F5344CB8AC3E}">
        <p14:creationId xmlns:p14="http://schemas.microsoft.com/office/powerpoint/2010/main" val="25005445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D1DA51-D350-0B45-98E3-9B26B28DFDA2}"/>
              </a:ext>
            </a:extLst>
          </p:cNvPr>
          <p:cNvSpPr>
            <a:spLocks noGrp="1"/>
          </p:cNvSpPr>
          <p:nvPr>
            <p:ph type="title"/>
          </p:nvPr>
        </p:nvSpPr>
        <p:spPr/>
        <p:txBody>
          <a:bodyPr/>
          <a:lstStyle/>
          <a:p>
            <a:r>
              <a:rPr lang="en-US" dirty="0"/>
              <a:t>Automatism</a:t>
            </a:r>
          </a:p>
        </p:txBody>
      </p:sp>
      <p:sp>
        <p:nvSpPr>
          <p:cNvPr id="5" name="Content Placeholder 4">
            <a:extLst>
              <a:ext uri="{FF2B5EF4-FFF2-40B4-BE49-F238E27FC236}">
                <a16:creationId xmlns:a16="http://schemas.microsoft.com/office/drawing/2014/main" id="{C8C3F0AB-2948-654E-89A0-B83442ED348B}"/>
              </a:ext>
            </a:extLst>
          </p:cNvPr>
          <p:cNvSpPr>
            <a:spLocks noGrp="1"/>
          </p:cNvSpPr>
          <p:nvPr>
            <p:ph sz="half" idx="1"/>
          </p:nvPr>
        </p:nvSpPr>
        <p:spPr/>
        <p:txBody>
          <a:bodyPr>
            <a:noAutofit/>
          </a:bodyPr>
          <a:lstStyle/>
          <a:p>
            <a:r>
              <a:rPr lang="en-US" sz="2400" b="1" dirty="0"/>
              <a:t>Automatism: </a:t>
            </a:r>
            <a:r>
              <a:rPr lang="en-US" sz="2400" dirty="0"/>
              <a:t>acting without being aware of what you are doing</a:t>
            </a:r>
          </a:p>
          <a:p>
            <a:r>
              <a:rPr lang="en-US" sz="2400" b="1" dirty="0"/>
              <a:t>Insane automatism: </a:t>
            </a:r>
            <a:r>
              <a:rPr lang="en-US" sz="2400" dirty="0"/>
              <a:t>form brought about by mental disorder</a:t>
            </a:r>
          </a:p>
          <a:p>
            <a:r>
              <a:rPr lang="en-US" sz="2400" b="1" dirty="0"/>
              <a:t>Non-insane automatism: </a:t>
            </a:r>
            <a:r>
              <a:rPr lang="en-US" sz="2400" dirty="0"/>
              <a:t>form caused by external factor</a:t>
            </a:r>
          </a:p>
        </p:txBody>
      </p:sp>
      <p:sp>
        <p:nvSpPr>
          <p:cNvPr id="8" name="Content Placeholder 7">
            <a:extLst>
              <a:ext uri="{FF2B5EF4-FFF2-40B4-BE49-F238E27FC236}">
                <a16:creationId xmlns:a16="http://schemas.microsoft.com/office/drawing/2014/main" id="{4F79C6EE-688C-0643-9D29-6954F3087D45}"/>
              </a:ext>
            </a:extLst>
          </p:cNvPr>
          <p:cNvSpPr>
            <a:spLocks noGrp="1"/>
          </p:cNvSpPr>
          <p:nvPr>
            <p:ph sz="half" idx="2"/>
          </p:nvPr>
        </p:nvSpPr>
        <p:spPr>
          <a:xfrm>
            <a:off x="6338315" y="2638044"/>
            <a:ext cx="4806763" cy="3736252"/>
          </a:xfrm>
        </p:spPr>
        <p:txBody>
          <a:bodyPr>
            <a:normAutofit fontScale="92500" lnSpcReduction="10000"/>
          </a:bodyPr>
          <a:lstStyle/>
          <a:p>
            <a:r>
              <a:rPr lang="en-US" b="1" dirty="0"/>
              <a:t>R v Parks (1992) </a:t>
            </a:r>
            <a:r>
              <a:rPr lang="en-US" b="1" i="1" dirty="0"/>
              <a:t>Sleepwalking </a:t>
            </a:r>
            <a:endParaRPr lang="en-US" b="1" dirty="0"/>
          </a:p>
          <a:p>
            <a:pPr lvl="1"/>
            <a:r>
              <a:rPr lang="en-CA" dirty="0"/>
              <a:t>On an early morning on May 24, 1987, Kenneth Parks drove 20 kilometers from Pickering to the house of his in-laws in Scarborough. He entered their house with a key they had previously given him and used a tire iron to bludgeon his mother-in-law to death. He then turned on his father-in-law, attempting to choke him to death, but he managed to survive the attack. He got back in his car and, despite being covered with blood, drove straight to a nearby police station and confessed, turning himself in, stating "I think I have just killed two people”</a:t>
            </a:r>
          </a:p>
          <a:p>
            <a:pPr lvl="1"/>
            <a:endParaRPr lang="en-US" b="1" dirty="0"/>
          </a:p>
          <a:p>
            <a:r>
              <a:rPr lang="en-US" b="1" dirty="0"/>
              <a:t>Is extreme intoxication a form of automatism?</a:t>
            </a:r>
          </a:p>
        </p:txBody>
      </p:sp>
    </p:spTree>
    <p:extLst>
      <p:ext uri="{BB962C8B-B14F-4D97-AF65-F5344CB8AC3E}">
        <p14:creationId xmlns:p14="http://schemas.microsoft.com/office/powerpoint/2010/main" val="27697558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CBB578-25A5-A749-AADD-2F95AA55BC57}"/>
              </a:ext>
            </a:extLst>
          </p:cNvPr>
          <p:cNvSpPr>
            <a:spLocks noGrp="1"/>
          </p:cNvSpPr>
          <p:nvPr>
            <p:ph type="title"/>
          </p:nvPr>
        </p:nvSpPr>
        <p:spPr/>
        <p:txBody>
          <a:bodyPr/>
          <a:lstStyle/>
          <a:p>
            <a:r>
              <a:rPr lang="en-US" dirty="0"/>
              <a:t>Intoxication</a:t>
            </a:r>
          </a:p>
        </p:txBody>
      </p:sp>
      <p:sp>
        <p:nvSpPr>
          <p:cNvPr id="4" name="Content Placeholder 3">
            <a:extLst>
              <a:ext uri="{FF2B5EF4-FFF2-40B4-BE49-F238E27FC236}">
                <a16:creationId xmlns:a16="http://schemas.microsoft.com/office/drawing/2014/main" id="{A94346B9-EFA5-5D4D-BAC3-9D2837D4FD1B}"/>
              </a:ext>
            </a:extLst>
          </p:cNvPr>
          <p:cNvSpPr>
            <a:spLocks noGrp="1"/>
          </p:cNvSpPr>
          <p:nvPr>
            <p:ph sz="half" idx="1"/>
          </p:nvPr>
        </p:nvSpPr>
        <p:spPr>
          <a:xfrm>
            <a:off x="1033670" y="2638044"/>
            <a:ext cx="4820013" cy="3762756"/>
          </a:xfrm>
        </p:spPr>
        <p:txBody>
          <a:bodyPr>
            <a:normAutofit fontScale="85000" lnSpcReduction="20000"/>
          </a:bodyPr>
          <a:lstStyle/>
          <a:p>
            <a:r>
              <a:rPr lang="en-US" sz="2400" b="1" dirty="0"/>
              <a:t>Intoxication: </a:t>
            </a:r>
            <a:r>
              <a:rPr lang="en-US" sz="2400" dirty="0"/>
              <a:t>overpowered by alcohol or drugs to the point of losing self-control</a:t>
            </a:r>
            <a:endParaRPr lang="en-US" sz="2400" b="1" dirty="0"/>
          </a:p>
          <a:p>
            <a:r>
              <a:rPr lang="en-US" sz="2400" b="1" dirty="0"/>
              <a:t>Generally NOT a </a:t>
            </a:r>
            <a:r>
              <a:rPr lang="en-US" sz="2400" b="1" dirty="0" err="1"/>
              <a:t>defence</a:t>
            </a:r>
            <a:r>
              <a:rPr lang="en-US" sz="2400" b="1" dirty="0"/>
              <a:t> to a crime</a:t>
            </a:r>
          </a:p>
          <a:p>
            <a:r>
              <a:rPr lang="en-US" sz="2400" b="1" dirty="0"/>
              <a:t>Exceptions:</a:t>
            </a:r>
          </a:p>
          <a:p>
            <a:pPr lvl="1"/>
            <a:r>
              <a:rPr lang="en-US" sz="2000" b="1" dirty="0"/>
              <a:t>1. Can be used as </a:t>
            </a:r>
            <a:r>
              <a:rPr lang="en-US" sz="2000" b="1" dirty="0" err="1"/>
              <a:t>defence</a:t>
            </a:r>
            <a:r>
              <a:rPr lang="en-US" sz="2000" b="1" dirty="0"/>
              <a:t> for crimes of specific intent, not general intent</a:t>
            </a:r>
          </a:p>
          <a:p>
            <a:pPr lvl="2"/>
            <a:r>
              <a:rPr lang="en-US" sz="2000" dirty="0"/>
              <a:t>General: wrong act for own sake</a:t>
            </a:r>
          </a:p>
          <a:p>
            <a:pPr lvl="2"/>
            <a:r>
              <a:rPr lang="en-US" sz="2000" dirty="0"/>
              <a:t>Specific: one wrong act to accomplish another</a:t>
            </a:r>
          </a:p>
          <a:p>
            <a:pPr lvl="1"/>
            <a:r>
              <a:rPr lang="en-US" sz="2000" dirty="0"/>
              <a:t>Robbery is specific– assault with intent to steal </a:t>
            </a:r>
          </a:p>
          <a:p>
            <a:pPr lvl="1"/>
            <a:r>
              <a:rPr lang="en-US" sz="2000" dirty="0"/>
              <a:t>No </a:t>
            </a:r>
            <a:r>
              <a:rPr lang="en-US" sz="2000" i="1" dirty="0" err="1"/>
              <a:t>mens</a:t>
            </a:r>
            <a:r>
              <a:rPr lang="en-US" sz="2000" i="1" dirty="0"/>
              <a:t> rea</a:t>
            </a:r>
            <a:r>
              <a:rPr lang="en-US" sz="2000" dirty="0"/>
              <a:t> for robbery, but for assault</a:t>
            </a:r>
          </a:p>
          <a:p>
            <a:pPr lvl="1"/>
            <a:r>
              <a:rPr lang="en-US" sz="2000" dirty="0"/>
              <a:t>Murder vs </a:t>
            </a:r>
            <a:r>
              <a:rPr lang="en-US" sz="2000" dirty="0" err="1"/>
              <a:t>manslaugther</a:t>
            </a:r>
            <a:endParaRPr lang="en-US" sz="2000" dirty="0"/>
          </a:p>
          <a:p>
            <a:pPr lvl="2"/>
            <a:endParaRPr lang="en-US" sz="2400" dirty="0"/>
          </a:p>
        </p:txBody>
      </p:sp>
      <p:sp>
        <p:nvSpPr>
          <p:cNvPr id="5" name="Content Placeholder 4">
            <a:extLst>
              <a:ext uri="{FF2B5EF4-FFF2-40B4-BE49-F238E27FC236}">
                <a16:creationId xmlns:a16="http://schemas.microsoft.com/office/drawing/2014/main" id="{642B4341-1EE6-5E4A-AE06-FBA6D21F237D}"/>
              </a:ext>
            </a:extLst>
          </p:cNvPr>
          <p:cNvSpPr>
            <a:spLocks noGrp="1"/>
          </p:cNvSpPr>
          <p:nvPr>
            <p:ph sz="half" idx="2"/>
          </p:nvPr>
        </p:nvSpPr>
        <p:spPr>
          <a:xfrm>
            <a:off x="6338315" y="2638043"/>
            <a:ext cx="5283842" cy="3855521"/>
          </a:xfrm>
        </p:spPr>
        <p:txBody>
          <a:bodyPr>
            <a:noAutofit/>
          </a:bodyPr>
          <a:lstStyle/>
          <a:p>
            <a:r>
              <a:rPr lang="en-US" sz="1400" b="1" dirty="0"/>
              <a:t>2. If a persons intoxication is so extreme it that it almost mounts to mental disorder</a:t>
            </a:r>
          </a:p>
          <a:p>
            <a:pPr lvl="1"/>
            <a:r>
              <a:rPr lang="en-US" sz="1200" dirty="0"/>
              <a:t>Successful use in R v </a:t>
            </a:r>
            <a:r>
              <a:rPr lang="en-US" sz="1200" dirty="0" err="1"/>
              <a:t>Daviault</a:t>
            </a:r>
            <a:r>
              <a:rPr lang="en-US" sz="1200" dirty="0"/>
              <a:t> (1994) led to updated Criminal code</a:t>
            </a:r>
          </a:p>
          <a:p>
            <a:pPr lvl="2"/>
            <a:r>
              <a:rPr lang="en-US" sz="1200" b="1" dirty="0"/>
              <a:t>Self-induced intoxication invalid </a:t>
            </a:r>
            <a:r>
              <a:rPr lang="en-US" sz="1200" b="1" dirty="0" err="1"/>
              <a:t>defence</a:t>
            </a:r>
            <a:r>
              <a:rPr lang="en-US" sz="1200" b="1" dirty="0"/>
              <a:t> to general intent crimes that interfered with the bodily integrity of another person.</a:t>
            </a:r>
          </a:p>
          <a:p>
            <a:pPr lvl="2"/>
            <a:endParaRPr lang="en-US" sz="1200" b="1" dirty="0"/>
          </a:p>
          <a:p>
            <a:r>
              <a:rPr lang="en-CA" dirty="0"/>
              <a:t>One attempted to commit suicide using a massive overdose of a prescription drug which had possible side effects of psychosis. But he did not die, instead entering a state of hallucination. At that point, he stabbed his mother, convinced she was one of the alien life-forms he had hallucinated about in past episodes of mental unwellness or drug intake.</a:t>
            </a:r>
            <a:endParaRPr lang="en-US" sz="1400" b="1" dirty="0"/>
          </a:p>
          <a:p>
            <a:pPr lvl="2"/>
            <a:endParaRPr lang="en-US" sz="1200" b="1" dirty="0"/>
          </a:p>
          <a:p>
            <a:endParaRPr lang="en-US" sz="1400" b="1" dirty="0"/>
          </a:p>
        </p:txBody>
      </p:sp>
    </p:spTree>
    <p:extLst>
      <p:ext uri="{BB962C8B-B14F-4D97-AF65-F5344CB8AC3E}">
        <p14:creationId xmlns:p14="http://schemas.microsoft.com/office/powerpoint/2010/main" val="201417988"/>
      </p:ext>
    </p:extLst>
  </p:cSld>
  <p:clrMapOvr>
    <a:masterClrMapping/>
  </p:clrMapOvr>
</p:sld>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3583</TotalTime>
  <Words>2797</Words>
  <Application>Microsoft Macintosh PowerPoint</Application>
  <PresentationFormat>Widescreen</PresentationFormat>
  <Paragraphs>196</Paragraphs>
  <Slides>23</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Calibri</vt:lpstr>
      <vt:lpstr>Gill Sans MT</vt:lpstr>
      <vt:lpstr>Parcel</vt:lpstr>
      <vt:lpstr>Quick Write</vt:lpstr>
      <vt:lpstr>Chapter 10:  Defences for the Accused</vt:lpstr>
      <vt:lpstr>What defences are available to an accused person? </vt:lpstr>
      <vt:lpstr>Defences:  Mental States</vt:lpstr>
      <vt:lpstr>Mental Disorder</vt:lpstr>
      <vt:lpstr>Requirements: one of two</vt:lpstr>
      <vt:lpstr>PowerPoint Presentation</vt:lpstr>
      <vt:lpstr>Automatism</vt:lpstr>
      <vt:lpstr>Intoxication</vt:lpstr>
      <vt:lpstr>Justifications</vt:lpstr>
      <vt:lpstr>Self Defence</vt:lpstr>
      <vt:lpstr>Battered Woman Syndrome</vt:lpstr>
      <vt:lpstr>Defence of Property (a dwelling)</vt:lpstr>
      <vt:lpstr>Necessity</vt:lpstr>
      <vt:lpstr>Compulsion &amp; Duress</vt:lpstr>
      <vt:lpstr>R v Ruzic (2001)</vt:lpstr>
      <vt:lpstr>Provocation</vt:lpstr>
      <vt:lpstr>Aboriginal or treaty rights</vt:lpstr>
      <vt:lpstr>Other Defences</vt:lpstr>
      <vt:lpstr>Mistakes of law and Fact</vt:lpstr>
      <vt:lpstr>Double Jeopardy</vt:lpstr>
      <vt:lpstr>alibi</vt:lpstr>
      <vt:lpstr>Entrapment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Quick Write</dc:title>
  <dc:creator>Ashley Ross</dc:creator>
  <cp:lastModifiedBy>Ashley Ross</cp:lastModifiedBy>
  <cp:revision>18</cp:revision>
  <cp:lastPrinted>2019-10-31T15:35:44Z</cp:lastPrinted>
  <dcterms:created xsi:type="dcterms:W3CDTF">2019-10-30T00:55:46Z</dcterms:created>
  <dcterms:modified xsi:type="dcterms:W3CDTF">2020-04-18T22:59:20Z</dcterms:modified>
</cp:coreProperties>
</file>