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0" r:id="rId4"/>
    <p:sldId id="258"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6" r:id="rId23"/>
    <p:sldId id="280" r:id="rId24"/>
    <p:sldId id="278" r:id="rId25"/>
    <p:sldId id="279"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96" autoAdjust="0"/>
    <p:restoredTop sz="94660"/>
  </p:normalViewPr>
  <p:slideViewPr>
    <p:cSldViewPr snapToGrid="0">
      <p:cViewPr varScale="1">
        <p:scale>
          <a:sx n="76" d="100"/>
          <a:sy n="76" d="100"/>
        </p:scale>
        <p:origin x="232" y="4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763534-7987-4AD9-A93E-2F237DE2E9A5}" type="doc">
      <dgm:prSet loTypeId="urn:microsoft.com/office/officeart/2005/8/layout/radial1" loCatId="cycle" qsTypeId="urn:microsoft.com/office/officeart/2005/8/quickstyle/simple2" qsCatId="simple" csTypeId="urn:microsoft.com/office/officeart/2005/8/colors/accent1_2" csCatId="accent1" phldr="1"/>
      <dgm:spPr/>
      <dgm:t>
        <a:bodyPr/>
        <a:lstStyle/>
        <a:p>
          <a:endParaRPr lang="en-US"/>
        </a:p>
      </dgm:t>
    </dgm:pt>
    <dgm:pt modelId="{39093B64-3F17-499C-B15D-B021D74374DC}">
      <dgm:prSet phldrT="[Text]"/>
      <dgm:spPr/>
      <dgm:t>
        <a:bodyPr/>
        <a:lstStyle/>
        <a:p>
          <a:r>
            <a:rPr lang="en-US" dirty="0"/>
            <a:t>Little incentive to invest</a:t>
          </a:r>
        </a:p>
      </dgm:t>
    </dgm:pt>
    <dgm:pt modelId="{4A5B5883-B389-46C3-8A9B-32877F79FDCA}" type="parTrans" cxnId="{D925CCCC-6CCD-48A1-A3D9-95F042E726BE}">
      <dgm:prSet/>
      <dgm:spPr/>
      <dgm:t>
        <a:bodyPr/>
        <a:lstStyle/>
        <a:p>
          <a:endParaRPr lang="en-US"/>
        </a:p>
      </dgm:t>
    </dgm:pt>
    <dgm:pt modelId="{BE284042-152C-4236-AD1B-EEDBC7B9530E}" type="sibTrans" cxnId="{D925CCCC-6CCD-48A1-A3D9-95F042E726BE}">
      <dgm:prSet/>
      <dgm:spPr/>
      <dgm:t>
        <a:bodyPr/>
        <a:lstStyle/>
        <a:p>
          <a:endParaRPr lang="en-US"/>
        </a:p>
      </dgm:t>
    </dgm:pt>
    <dgm:pt modelId="{3E3E536C-D12A-40E6-87C8-4B48EB2DE0FC}">
      <dgm:prSet phldrT="[Text]"/>
      <dgm:spPr/>
      <dgm:t>
        <a:bodyPr/>
        <a:lstStyle/>
        <a:p>
          <a:r>
            <a:rPr lang="en-US" dirty="0"/>
            <a:t>When Property is held in common</a:t>
          </a:r>
        </a:p>
      </dgm:t>
    </dgm:pt>
    <dgm:pt modelId="{78978597-73DE-48C6-97FF-C0838DFBD9F3}" type="parTrans" cxnId="{F238B1FC-F7CB-4518-8688-49D081C5FCFD}">
      <dgm:prSet/>
      <dgm:spPr/>
      <dgm:t>
        <a:bodyPr/>
        <a:lstStyle/>
        <a:p>
          <a:endParaRPr lang="en-US"/>
        </a:p>
      </dgm:t>
    </dgm:pt>
    <dgm:pt modelId="{8214B319-020A-481B-ADBC-0A173D17A914}" type="sibTrans" cxnId="{F238B1FC-F7CB-4518-8688-49D081C5FCFD}">
      <dgm:prSet/>
      <dgm:spPr/>
      <dgm:t>
        <a:bodyPr/>
        <a:lstStyle/>
        <a:p>
          <a:endParaRPr lang="en-US"/>
        </a:p>
      </dgm:t>
    </dgm:pt>
    <dgm:pt modelId="{4E320973-5811-4333-95BE-B20808D8DFDB}">
      <dgm:prSet phldrT="[Text]"/>
      <dgm:spPr/>
      <dgm:t>
        <a:bodyPr/>
        <a:lstStyle/>
        <a:p>
          <a:r>
            <a:rPr lang="en-US" dirty="0"/>
            <a:t>It prevents generosity</a:t>
          </a:r>
        </a:p>
      </dgm:t>
    </dgm:pt>
    <dgm:pt modelId="{14820EA8-C6E2-465D-AC40-952DB0693A5A}" type="parTrans" cxnId="{FD9AE6E2-A4FF-4AA6-A6E8-69274F663E28}">
      <dgm:prSet/>
      <dgm:spPr/>
      <dgm:t>
        <a:bodyPr/>
        <a:lstStyle/>
        <a:p>
          <a:endParaRPr lang="en-US"/>
        </a:p>
      </dgm:t>
    </dgm:pt>
    <dgm:pt modelId="{5D72F6A5-930E-4343-9EF2-50B7E04E68A0}" type="sibTrans" cxnId="{FD9AE6E2-A4FF-4AA6-A6E8-69274F663E28}">
      <dgm:prSet/>
      <dgm:spPr/>
      <dgm:t>
        <a:bodyPr/>
        <a:lstStyle/>
        <a:p>
          <a:endParaRPr lang="en-US"/>
        </a:p>
      </dgm:t>
    </dgm:pt>
    <dgm:pt modelId="{5B3B68C1-9239-4065-8927-CBC564571080}">
      <dgm:prSet phldrT="[Text]"/>
      <dgm:spPr/>
      <dgm:t>
        <a:bodyPr/>
        <a:lstStyle/>
        <a:p>
          <a:r>
            <a:rPr lang="en-US" dirty="0"/>
            <a:t>Ergo: Property should be private</a:t>
          </a:r>
        </a:p>
      </dgm:t>
    </dgm:pt>
    <dgm:pt modelId="{5D9E57CC-5BA0-4083-8344-EFB277CEF796}" type="parTrans" cxnId="{A9781B4C-8A74-400A-8436-CD1C8759B3B6}">
      <dgm:prSet/>
      <dgm:spPr/>
      <dgm:t>
        <a:bodyPr/>
        <a:lstStyle/>
        <a:p>
          <a:endParaRPr lang="en-US"/>
        </a:p>
      </dgm:t>
    </dgm:pt>
    <dgm:pt modelId="{520B2CEF-83D5-456E-9F0E-52C23695543B}" type="sibTrans" cxnId="{A9781B4C-8A74-400A-8436-CD1C8759B3B6}">
      <dgm:prSet/>
      <dgm:spPr/>
      <dgm:t>
        <a:bodyPr/>
        <a:lstStyle/>
        <a:p>
          <a:endParaRPr lang="en-US"/>
        </a:p>
      </dgm:t>
    </dgm:pt>
    <dgm:pt modelId="{86826B7A-BB6C-4A9D-B423-6EF6B2160171}">
      <dgm:prSet phldrT="[Text]"/>
      <dgm:spPr/>
      <dgm:t>
        <a:bodyPr/>
        <a:lstStyle/>
        <a:p>
          <a:r>
            <a:rPr lang="en-US" dirty="0"/>
            <a:t>No one maintains it</a:t>
          </a:r>
        </a:p>
      </dgm:t>
    </dgm:pt>
    <dgm:pt modelId="{B007947E-A7D6-4626-A414-F05205425115}" type="parTrans" cxnId="{F643A2D7-82AF-423A-BB70-08D4F1504EFE}">
      <dgm:prSet/>
      <dgm:spPr/>
      <dgm:t>
        <a:bodyPr/>
        <a:lstStyle/>
        <a:p>
          <a:endParaRPr lang="en-US"/>
        </a:p>
      </dgm:t>
    </dgm:pt>
    <dgm:pt modelId="{BE1034A6-297B-4358-AEBC-9CA9212E84BF}" type="sibTrans" cxnId="{F643A2D7-82AF-423A-BB70-08D4F1504EFE}">
      <dgm:prSet/>
      <dgm:spPr/>
      <dgm:t>
        <a:bodyPr/>
        <a:lstStyle/>
        <a:p>
          <a:endParaRPr lang="en-US"/>
        </a:p>
      </dgm:t>
    </dgm:pt>
    <dgm:pt modelId="{F70F6A6B-E6C7-4F92-A69A-6133B4C811AC}" type="pres">
      <dgm:prSet presAssocID="{7A763534-7987-4AD9-A93E-2F237DE2E9A5}" presName="cycle" presStyleCnt="0">
        <dgm:presLayoutVars>
          <dgm:chMax val="1"/>
          <dgm:dir/>
          <dgm:animLvl val="ctr"/>
          <dgm:resizeHandles val="exact"/>
        </dgm:presLayoutVars>
      </dgm:prSet>
      <dgm:spPr/>
    </dgm:pt>
    <dgm:pt modelId="{F4E048D3-D339-40CF-8C57-43EBAFB7D6B7}" type="pres">
      <dgm:prSet presAssocID="{39093B64-3F17-499C-B15D-B021D74374DC}" presName="centerShape" presStyleLbl="node0" presStyleIdx="0" presStyleCnt="1"/>
      <dgm:spPr/>
    </dgm:pt>
    <dgm:pt modelId="{B65DACD9-3026-40BD-BC36-6BC9A81A3071}" type="pres">
      <dgm:prSet presAssocID="{78978597-73DE-48C6-97FF-C0838DFBD9F3}" presName="Name9" presStyleLbl="parChTrans1D2" presStyleIdx="0" presStyleCnt="4"/>
      <dgm:spPr/>
    </dgm:pt>
    <dgm:pt modelId="{450918C0-B4F6-4E2D-B58D-CCED15B0DFBF}" type="pres">
      <dgm:prSet presAssocID="{78978597-73DE-48C6-97FF-C0838DFBD9F3}" presName="connTx" presStyleLbl="parChTrans1D2" presStyleIdx="0" presStyleCnt="4"/>
      <dgm:spPr/>
    </dgm:pt>
    <dgm:pt modelId="{3552DBC6-E153-4793-B287-139940C0732D}" type="pres">
      <dgm:prSet presAssocID="{3E3E536C-D12A-40E6-87C8-4B48EB2DE0FC}" presName="node" presStyleLbl="node1" presStyleIdx="0" presStyleCnt="4" custRadScaleRad="105428" custRadScaleInc="-850">
        <dgm:presLayoutVars>
          <dgm:bulletEnabled val="1"/>
        </dgm:presLayoutVars>
      </dgm:prSet>
      <dgm:spPr/>
    </dgm:pt>
    <dgm:pt modelId="{28FDA270-DBF2-430C-B974-8C6956198F7E}" type="pres">
      <dgm:prSet presAssocID="{14820EA8-C6E2-465D-AC40-952DB0693A5A}" presName="Name9" presStyleLbl="parChTrans1D2" presStyleIdx="1" presStyleCnt="4"/>
      <dgm:spPr/>
    </dgm:pt>
    <dgm:pt modelId="{6E711A07-30A8-42FC-9EDB-64D2B9A2F84B}" type="pres">
      <dgm:prSet presAssocID="{14820EA8-C6E2-465D-AC40-952DB0693A5A}" presName="connTx" presStyleLbl="parChTrans1D2" presStyleIdx="1" presStyleCnt="4"/>
      <dgm:spPr/>
    </dgm:pt>
    <dgm:pt modelId="{AAB75444-EF47-42EF-82C6-71B52F1E05A1}" type="pres">
      <dgm:prSet presAssocID="{4E320973-5811-4333-95BE-B20808D8DFDB}" presName="node" presStyleLbl="node1" presStyleIdx="1" presStyleCnt="4">
        <dgm:presLayoutVars>
          <dgm:bulletEnabled val="1"/>
        </dgm:presLayoutVars>
      </dgm:prSet>
      <dgm:spPr/>
    </dgm:pt>
    <dgm:pt modelId="{F044573E-13DF-416E-8D58-FFDFD9B1AEF7}" type="pres">
      <dgm:prSet presAssocID="{5D9E57CC-5BA0-4083-8344-EFB277CEF796}" presName="Name9" presStyleLbl="parChTrans1D2" presStyleIdx="2" presStyleCnt="4"/>
      <dgm:spPr/>
    </dgm:pt>
    <dgm:pt modelId="{DD9A4D75-6DC9-40D2-B561-9E59EC36713F}" type="pres">
      <dgm:prSet presAssocID="{5D9E57CC-5BA0-4083-8344-EFB277CEF796}" presName="connTx" presStyleLbl="parChTrans1D2" presStyleIdx="2" presStyleCnt="4"/>
      <dgm:spPr/>
    </dgm:pt>
    <dgm:pt modelId="{B09ED160-441E-4E8D-BC9A-9C27EBF31961}" type="pres">
      <dgm:prSet presAssocID="{5B3B68C1-9239-4065-8927-CBC564571080}" presName="node" presStyleLbl="node1" presStyleIdx="2" presStyleCnt="4">
        <dgm:presLayoutVars>
          <dgm:bulletEnabled val="1"/>
        </dgm:presLayoutVars>
      </dgm:prSet>
      <dgm:spPr/>
    </dgm:pt>
    <dgm:pt modelId="{7EBCF0C3-24A2-404C-892A-8098F766AF18}" type="pres">
      <dgm:prSet presAssocID="{B007947E-A7D6-4626-A414-F05205425115}" presName="Name9" presStyleLbl="parChTrans1D2" presStyleIdx="3" presStyleCnt="4"/>
      <dgm:spPr/>
    </dgm:pt>
    <dgm:pt modelId="{2F2F93E5-EE05-43CF-8601-CD4432290A32}" type="pres">
      <dgm:prSet presAssocID="{B007947E-A7D6-4626-A414-F05205425115}" presName="connTx" presStyleLbl="parChTrans1D2" presStyleIdx="3" presStyleCnt="4"/>
      <dgm:spPr/>
    </dgm:pt>
    <dgm:pt modelId="{3450EE2F-017B-4D35-BCC0-F69275C42DE9}" type="pres">
      <dgm:prSet presAssocID="{86826B7A-BB6C-4A9D-B423-6EF6B2160171}" presName="node" presStyleLbl="node1" presStyleIdx="3" presStyleCnt="4">
        <dgm:presLayoutVars>
          <dgm:bulletEnabled val="1"/>
        </dgm:presLayoutVars>
      </dgm:prSet>
      <dgm:spPr/>
    </dgm:pt>
  </dgm:ptLst>
  <dgm:cxnLst>
    <dgm:cxn modelId="{9320131A-EFBA-448D-BC2C-2EED413B80CA}" type="presOf" srcId="{5D9E57CC-5BA0-4083-8344-EFB277CEF796}" destId="{DD9A4D75-6DC9-40D2-B561-9E59EC36713F}" srcOrd="1" destOrd="0" presId="urn:microsoft.com/office/officeart/2005/8/layout/radial1"/>
    <dgm:cxn modelId="{20ABDB2D-995B-4254-93B0-99952490688F}" type="presOf" srcId="{B007947E-A7D6-4626-A414-F05205425115}" destId="{2F2F93E5-EE05-43CF-8601-CD4432290A32}" srcOrd="1" destOrd="0" presId="urn:microsoft.com/office/officeart/2005/8/layout/radial1"/>
    <dgm:cxn modelId="{0637E838-00DB-4D21-8284-0CCEC7BC3B3E}" type="presOf" srcId="{7A763534-7987-4AD9-A93E-2F237DE2E9A5}" destId="{F70F6A6B-E6C7-4F92-A69A-6133B4C811AC}" srcOrd="0" destOrd="0" presId="urn:microsoft.com/office/officeart/2005/8/layout/radial1"/>
    <dgm:cxn modelId="{C82B6748-A764-4675-A8B6-04106AE35787}" type="presOf" srcId="{5B3B68C1-9239-4065-8927-CBC564571080}" destId="{B09ED160-441E-4E8D-BC9A-9C27EBF31961}" srcOrd="0" destOrd="0" presId="urn:microsoft.com/office/officeart/2005/8/layout/radial1"/>
    <dgm:cxn modelId="{A9781B4C-8A74-400A-8436-CD1C8759B3B6}" srcId="{39093B64-3F17-499C-B15D-B021D74374DC}" destId="{5B3B68C1-9239-4065-8927-CBC564571080}" srcOrd="2" destOrd="0" parTransId="{5D9E57CC-5BA0-4083-8344-EFB277CEF796}" sibTransId="{520B2CEF-83D5-456E-9F0E-52C23695543B}"/>
    <dgm:cxn modelId="{0D20156B-FAD3-4F4B-8350-0CF67A1BE4F8}" type="presOf" srcId="{3E3E536C-D12A-40E6-87C8-4B48EB2DE0FC}" destId="{3552DBC6-E153-4793-B287-139940C0732D}" srcOrd="0" destOrd="0" presId="urn:microsoft.com/office/officeart/2005/8/layout/radial1"/>
    <dgm:cxn modelId="{F3F19285-AFB9-46EE-8E48-60398812E786}" type="presOf" srcId="{78978597-73DE-48C6-97FF-C0838DFBD9F3}" destId="{B65DACD9-3026-40BD-BC36-6BC9A81A3071}" srcOrd="0" destOrd="0" presId="urn:microsoft.com/office/officeart/2005/8/layout/radial1"/>
    <dgm:cxn modelId="{5CFB5787-C28C-4CA5-9332-13A99D48ED62}" type="presOf" srcId="{B007947E-A7D6-4626-A414-F05205425115}" destId="{7EBCF0C3-24A2-404C-892A-8098F766AF18}" srcOrd="0" destOrd="0" presId="urn:microsoft.com/office/officeart/2005/8/layout/radial1"/>
    <dgm:cxn modelId="{258D3B93-7837-4C41-94F3-BCBCD96ACB4A}" type="presOf" srcId="{4E320973-5811-4333-95BE-B20808D8DFDB}" destId="{AAB75444-EF47-42EF-82C6-71B52F1E05A1}" srcOrd="0" destOrd="0" presId="urn:microsoft.com/office/officeart/2005/8/layout/radial1"/>
    <dgm:cxn modelId="{D7CEC89C-6C40-4343-B263-5B7FCC7E28C4}" type="presOf" srcId="{78978597-73DE-48C6-97FF-C0838DFBD9F3}" destId="{450918C0-B4F6-4E2D-B58D-CCED15B0DFBF}" srcOrd="1" destOrd="0" presId="urn:microsoft.com/office/officeart/2005/8/layout/radial1"/>
    <dgm:cxn modelId="{825B03C9-F79A-4F58-A804-7A97DD372930}" type="presOf" srcId="{39093B64-3F17-499C-B15D-B021D74374DC}" destId="{F4E048D3-D339-40CF-8C57-43EBAFB7D6B7}" srcOrd="0" destOrd="0" presId="urn:microsoft.com/office/officeart/2005/8/layout/radial1"/>
    <dgm:cxn modelId="{9A1BE6CA-BAE4-4F99-83A9-88DE2E1D1F92}" type="presOf" srcId="{14820EA8-C6E2-465D-AC40-952DB0693A5A}" destId="{6E711A07-30A8-42FC-9EDB-64D2B9A2F84B}" srcOrd="1" destOrd="0" presId="urn:microsoft.com/office/officeart/2005/8/layout/radial1"/>
    <dgm:cxn modelId="{D925CCCC-6CCD-48A1-A3D9-95F042E726BE}" srcId="{7A763534-7987-4AD9-A93E-2F237DE2E9A5}" destId="{39093B64-3F17-499C-B15D-B021D74374DC}" srcOrd="0" destOrd="0" parTransId="{4A5B5883-B389-46C3-8A9B-32877F79FDCA}" sibTransId="{BE284042-152C-4236-AD1B-EEDBC7B9530E}"/>
    <dgm:cxn modelId="{1A2634D2-77F9-4C88-9E5D-DDDB49784C39}" type="presOf" srcId="{5D9E57CC-5BA0-4083-8344-EFB277CEF796}" destId="{F044573E-13DF-416E-8D58-FFDFD9B1AEF7}" srcOrd="0" destOrd="0" presId="urn:microsoft.com/office/officeart/2005/8/layout/radial1"/>
    <dgm:cxn modelId="{AC522AD7-95E6-47A0-811E-27EBC005FB1F}" type="presOf" srcId="{86826B7A-BB6C-4A9D-B423-6EF6B2160171}" destId="{3450EE2F-017B-4D35-BCC0-F69275C42DE9}" srcOrd="0" destOrd="0" presId="urn:microsoft.com/office/officeart/2005/8/layout/radial1"/>
    <dgm:cxn modelId="{F643A2D7-82AF-423A-BB70-08D4F1504EFE}" srcId="{39093B64-3F17-499C-B15D-B021D74374DC}" destId="{86826B7A-BB6C-4A9D-B423-6EF6B2160171}" srcOrd="3" destOrd="0" parTransId="{B007947E-A7D6-4626-A414-F05205425115}" sibTransId="{BE1034A6-297B-4358-AEBC-9CA9212E84BF}"/>
    <dgm:cxn modelId="{250FABD9-1B86-459E-8603-5BF7686B3C0D}" type="presOf" srcId="{14820EA8-C6E2-465D-AC40-952DB0693A5A}" destId="{28FDA270-DBF2-430C-B974-8C6956198F7E}" srcOrd="0" destOrd="0" presId="urn:microsoft.com/office/officeart/2005/8/layout/radial1"/>
    <dgm:cxn modelId="{FD9AE6E2-A4FF-4AA6-A6E8-69274F663E28}" srcId="{39093B64-3F17-499C-B15D-B021D74374DC}" destId="{4E320973-5811-4333-95BE-B20808D8DFDB}" srcOrd="1" destOrd="0" parTransId="{14820EA8-C6E2-465D-AC40-952DB0693A5A}" sibTransId="{5D72F6A5-930E-4343-9EF2-50B7E04E68A0}"/>
    <dgm:cxn modelId="{F238B1FC-F7CB-4518-8688-49D081C5FCFD}" srcId="{39093B64-3F17-499C-B15D-B021D74374DC}" destId="{3E3E536C-D12A-40E6-87C8-4B48EB2DE0FC}" srcOrd="0" destOrd="0" parTransId="{78978597-73DE-48C6-97FF-C0838DFBD9F3}" sibTransId="{8214B319-020A-481B-ADBC-0A173D17A914}"/>
    <dgm:cxn modelId="{1A8CB4EE-6E0F-4A8C-AE29-A66C41CC8FC0}" type="presParOf" srcId="{F70F6A6B-E6C7-4F92-A69A-6133B4C811AC}" destId="{F4E048D3-D339-40CF-8C57-43EBAFB7D6B7}" srcOrd="0" destOrd="0" presId="urn:microsoft.com/office/officeart/2005/8/layout/radial1"/>
    <dgm:cxn modelId="{F03DFDEB-EB71-4D55-AA33-7667EEB9CC16}" type="presParOf" srcId="{F70F6A6B-E6C7-4F92-A69A-6133B4C811AC}" destId="{B65DACD9-3026-40BD-BC36-6BC9A81A3071}" srcOrd="1" destOrd="0" presId="urn:microsoft.com/office/officeart/2005/8/layout/radial1"/>
    <dgm:cxn modelId="{84881129-7F8F-4C43-AC84-99B631AEA151}" type="presParOf" srcId="{B65DACD9-3026-40BD-BC36-6BC9A81A3071}" destId="{450918C0-B4F6-4E2D-B58D-CCED15B0DFBF}" srcOrd="0" destOrd="0" presId="urn:microsoft.com/office/officeart/2005/8/layout/radial1"/>
    <dgm:cxn modelId="{796C6CDC-FBA6-410A-8CF5-D922E1C43D77}" type="presParOf" srcId="{F70F6A6B-E6C7-4F92-A69A-6133B4C811AC}" destId="{3552DBC6-E153-4793-B287-139940C0732D}" srcOrd="2" destOrd="0" presId="urn:microsoft.com/office/officeart/2005/8/layout/radial1"/>
    <dgm:cxn modelId="{8B317B60-EAFF-4DF8-98C0-32DE65D3739E}" type="presParOf" srcId="{F70F6A6B-E6C7-4F92-A69A-6133B4C811AC}" destId="{28FDA270-DBF2-430C-B974-8C6956198F7E}" srcOrd="3" destOrd="0" presId="urn:microsoft.com/office/officeart/2005/8/layout/radial1"/>
    <dgm:cxn modelId="{FA45087A-8AFF-4E04-AD84-8F473A9464DF}" type="presParOf" srcId="{28FDA270-DBF2-430C-B974-8C6956198F7E}" destId="{6E711A07-30A8-42FC-9EDB-64D2B9A2F84B}" srcOrd="0" destOrd="0" presId="urn:microsoft.com/office/officeart/2005/8/layout/radial1"/>
    <dgm:cxn modelId="{27EAC68C-80AB-4932-BAAD-F7C549F56186}" type="presParOf" srcId="{F70F6A6B-E6C7-4F92-A69A-6133B4C811AC}" destId="{AAB75444-EF47-42EF-82C6-71B52F1E05A1}" srcOrd="4" destOrd="0" presId="urn:microsoft.com/office/officeart/2005/8/layout/radial1"/>
    <dgm:cxn modelId="{197FB5F9-2551-4AF5-9ED1-7F2FAFC581D6}" type="presParOf" srcId="{F70F6A6B-E6C7-4F92-A69A-6133B4C811AC}" destId="{F044573E-13DF-416E-8D58-FFDFD9B1AEF7}" srcOrd="5" destOrd="0" presId="urn:microsoft.com/office/officeart/2005/8/layout/radial1"/>
    <dgm:cxn modelId="{01A6885F-CD9C-432C-906B-B20DFD53F637}" type="presParOf" srcId="{F044573E-13DF-416E-8D58-FFDFD9B1AEF7}" destId="{DD9A4D75-6DC9-40D2-B561-9E59EC36713F}" srcOrd="0" destOrd="0" presId="urn:microsoft.com/office/officeart/2005/8/layout/radial1"/>
    <dgm:cxn modelId="{8BF7C3C1-D6FB-446D-96F6-D2ED4C8113FF}" type="presParOf" srcId="{F70F6A6B-E6C7-4F92-A69A-6133B4C811AC}" destId="{B09ED160-441E-4E8D-BC9A-9C27EBF31961}" srcOrd="6" destOrd="0" presId="urn:microsoft.com/office/officeart/2005/8/layout/radial1"/>
    <dgm:cxn modelId="{4249F926-09A9-421D-B485-E2A037251D5B}" type="presParOf" srcId="{F70F6A6B-E6C7-4F92-A69A-6133B4C811AC}" destId="{7EBCF0C3-24A2-404C-892A-8098F766AF18}" srcOrd="7" destOrd="0" presId="urn:microsoft.com/office/officeart/2005/8/layout/radial1"/>
    <dgm:cxn modelId="{DD549744-0F7E-4135-A432-DC8DB7B93C65}" type="presParOf" srcId="{7EBCF0C3-24A2-404C-892A-8098F766AF18}" destId="{2F2F93E5-EE05-43CF-8601-CD4432290A32}" srcOrd="0" destOrd="0" presId="urn:microsoft.com/office/officeart/2005/8/layout/radial1"/>
    <dgm:cxn modelId="{9AADA42A-772B-4C12-8C07-4CDA0998A3DF}" type="presParOf" srcId="{F70F6A6B-E6C7-4F92-A69A-6133B4C811AC}" destId="{3450EE2F-017B-4D35-BCC0-F69275C42DE9}"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FC3183-2760-4FE7-9DFD-4005328A5333}"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US"/>
        </a:p>
      </dgm:t>
    </dgm:pt>
    <dgm:pt modelId="{726EC99D-BBE5-4E4A-9C58-9FAF25AD1F69}">
      <dgm:prSet phldrT="[Text]"/>
      <dgm:spPr/>
      <dgm:t>
        <a:bodyPr/>
        <a:lstStyle/>
        <a:p>
          <a:r>
            <a:rPr lang="en-US" dirty="0"/>
            <a:t>With barter, you can only exchange with someone who wants what you are offering</a:t>
          </a:r>
        </a:p>
      </dgm:t>
    </dgm:pt>
    <dgm:pt modelId="{2884E598-0486-4A46-A6A5-7E97DACF8BC4}" type="parTrans" cxnId="{A3BA3A21-8958-49E8-8B72-E0BA5BA8943F}">
      <dgm:prSet/>
      <dgm:spPr/>
      <dgm:t>
        <a:bodyPr/>
        <a:lstStyle/>
        <a:p>
          <a:endParaRPr lang="en-US"/>
        </a:p>
      </dgm:t>
    </dgm:pt>
    <dgm:pt modelId="{61932481-A712-4F6F-9CF3-DB578F98C7D1}" type="sibTrans" cxnId="{A3BA3A21-8958-49E8-8B72-E0BA5BA8943F}">
      <dgm:prSet/>
      <dgm:spPr/>
      <dgm:t>
        <a:bodyPr/>
        <a:lstStyle/>
        <a:p>
          <a:endParaRPr lang="en-US"/>
        </a:p>
      </dgm:t>
    </dgm:pt>
    <dgm:pt modelId="{6F9E05BF-9266-4BD8-B301-5D69B7E5CB13}" type="asst">
      <dgm:prSet phldrT="[Text]"/>
      <dgm:spPr/>
      <dgm:t>
        <a:bodyPr/>
        <a:lstStyle/>
        <a:p>
          <a:r>
            <a:rPr lang="en-US" dirty="0"/>
            <a:t>No need to barter, if you have coins or money</a:t>
          </a:r>
        </a:p>
      </dgm:t>
    </dgm:pt>
    <dgm:pt modelId="{1385A0CF-A213-4CE8-A2A3-BECA46F3BA74}" type="parTrans" cxnId="{FAD7B9EE-E265-42C0-BC23-429B9E1B1ED4}">
      <dgm:prSet/>
      <dgm:spPr/>
      <dgm:t>
        <a:bodyPr/>
        <a:lstStyle/>
        <a:p>
          <a:endParaRPr lang="en-US"/>
        </a:p>
      </dgm:t>
    </dgm:pt>
    <dgm:pt modelId="{86E2F967-AA43-476D-BF6D-20693F76A134}" type="sibTrans" cxnId="{FAD7B9EE-E265-42C0-BC23-429B9E1B1ED4}">
      <dgm:prSet/>
      <dgm:spPr/>
      <dgm:t>
        <a:bodyPr/>
        <a:lstStyle/>
        <a:p>
          <a:endParaRPr lang="en-US"/>
        </a:p>
      </dgm:t>
    </dgm:pt>
    <dgm:pt modelId="{908C3A15-DA4B-4B83-ABC0-57CDE44708DF}">
      <dgm:prSet phldrT="[Text]"/>
      <dgm:spPr/>
      <dgm:t>
        <a:bodyPr/>
        <a:lstStyle/>
        <a:p>
          <a:r>
            <a:rPr lang="en-US" dirty="0"/>
            <a:t>Money allows you to purchase from anyone </a:t>
          </a:r>
          <a:br>
            <a:rPr lang="en-US" dirty="0"/>
          </a:br>
          <a:r>
            <a:rPr lang="en-US" dirty="0"/>
            <a:t>willing to sell</a:t>
          </a:r>
        </a:p>
      </dgm:t>
    </dgm:pt>
    <dgm:pt modelId="{59EC1A24-CED6-48BE-9FEE-F75EF50A1E49}" type="parTrans" cxnId="{10B27D0D-E96A-40A4-B6B5-17BD570B36BC}">
      <dgm:prSet/>
      <dgm:spPr/>
      <dgm:t>
        <a:bodyPr/>
        <a:lstStyle/>
        <a:p>
          <a:endParaRPr lang="en-US"/>
        </a:p>
      </dgm:t>
    </dgm:pt>
    <dgm:pt modelId="{A0CE08C2-B252-4914-8090-44FBB6EEACC5}" type="sibTrans" cxnId="{10B27D0D-E96A-40A4-B6B5-17BD570B36BC}">
      <dgm:prSet/>
      <dgm:spPr/>
      <dgm:t>
        <a:bodyPr/>
        <a:lstStyle/>
        <a:p>
          <a:endParaRPr lang="en-US"/>
        </a:p>
      </dgm:t>
    </dgm:pt>
    <dgm:pt modelId="{7B0EA02F-9825-4ECB-983F-C7FF7D53A074}">
      <dgm:prSet phldrT="[Text]"/>
      <dgm:spPr/>
      <dgm:t>
        <a:bodyPr/>
        <a:lstStyle/>
        <a:p>
          <a:r>
            <a:rPr lang="en-US" dirty="0"/>
            <a:t>Money can be held until the time to buy is right</a:t>
          </a:r>
        </a:p>
      </dgm:t>
    </dgm:pt>
    <dgm:pt modelId="{BB68460A-9CC9-4024-A6D9-7E142AA0BE76}" type="parTrans" cxnId="{4126759B-1FDC-48E6-A1A7-98C9CECE0EF1}">
      <dgm:prSet/>
      <dgm:spPr/>
      <dgm:t>
        <a:bodyPr/>
        <a:lstStyle/>
        <a:p>
          <a:endParaRPr lang="en-US"/>
        </a:p>
      </dgm:t>
    </dgm:pt>
    <dgm:pt modelId="{72725755-2D37-4DAB-B8A4-77E4D6259E87}" type="sibTrans" cxnId="{4126759B-1FDC-48E6-A1A7-98C9CECE0EF1}">
      <dgm:prSet/>
      <dgm:spPr/>
      <dgm:t>
        <a:bodyPr/>
        <a:lstStyle/>
        <a:p>
          <a:endParaRPr lang="en-US"/>
        </a:p>
      </dgm:t>
    </dgm:pt>
    <dgm:pt modelId="{5565BA9E-8803-408C-A2A0-E13ADB8CEDA5}">
      <dgm:prSet phldrT="[Text]"/>
      <dgm:spPr/>
      <dgm:t>
        <a:bodyPr/>
        <a:lstStyle/>
        <a:p>
          <a:r>
            <a:rPr lang="en-US" dirty="0"/>
            <a:t>Money helps measure </a:t>
          </a:r>
          <a:br>
            <a:rPr lang="en-US" dirty="0"/>
          </a:br>
          <a:r>
            <a:rPr lang="en-US" dirty="0"/>
            <a:t>the relative value </a:t>
          </a:r>
          <a:br>
            <a:rPr lang="en-US" dirty="0"/>
          </a:br>
          <a:r>
            <a:rPr lang="en-US" dirty="0"/>
            <a:t>of different goods</a:t>
          </a:r>
        </a:p>
      </dgm:t>
    </dgm:pt>
    <dgm:pt modelId="{3A23D4E9-0135-4F43-8249-EEB56212E071}" type="parTrans" cxnId="{3EBE69F2-5673-495B-BC40-8C6ACDEE8317}">
      <dgm:prSet/>
      <dgm:spPr/>
      <dgm:t>
        <a:bodyPr/>
        <a:lstStyle/>
        <a:p>
          <a:endParaRPr lang="en-US"/>
        </a:p>
      </dgm:t>
    </dgm:pt>
    <dgm:pt modelId="{1FE86447-C2E0-46EA-98A0-9CD659AC75C4}" type="sibTrans" cxnId="{3EBE69F2-5673-495B-BC40-8C6ACDEE8317}">
      <dgm:prSet/>
      <dgm:spPr/>
      <dgm:t>
        <a:bodyPr/>
        <a:lstStyle/>
        <a:p>
          <a:endParaRPr lang="en-US"/>
        </a:p>
      </dgm:t>
    </dgm:pt>
    <dgm:pt modelId="{C931588B-4104-4AB2-B717-14C292D65CA6}">
      <dgm:prSet phldrT="[Text]"/>
      <dgm:spPr/>
      <dgm:t>
        <a:bodyPr/>
        <a:lstStyle/>
        <a:p>
          <a:r>
            <a:rPr lang="en-US" dirty="0"/>
            <a:t>A seller can sell to </a:t>
          </a:r>
          <a:br>
            <a:rPr lang="en-US" dirty="0"/>
          </a:br>
          <a:r>
            <a:rPr lang="en-US" dirty="0"/>
            <a:t>anyone who wants </a:t>
          </a:r>
          <a:br>
            <a:rPr lang="en-US" dirty="0"/>
          </a:br>
          <a:r>
            <a:rPr lang="en-US" dirty="0"/>
            <a:t>the goods for sale</a:t>
          </a:r>
        </a:p>
      </dgm:t>
    </dgm:pt>
    <dgm:pt modelId="{B17F9EF3-A6A6-48FF-A3B1-4A8531FD233E}" type="parTrans" cxnId="{04DD1D8B-F877-4331-99BA-86CBDC53F43B}">
      <dgm:prSet/>
      <dgm:spPr/>
      <dgm:t>
        <a:bodyPr/>
        <a:lstStyle/>
        <a:p>
          <a:endParaRPr lang="en-US"/>
        </a:p>
      </dgm:t>
    </dgm:pt>
    <dgm:pt modelId="{7D8696BF-9EC0-4048-8100-96CFA876A8EA}" type="sibTrans" cxnId="{04DD1D8B-F877-4331-99BA-86CBDC53F43B}">
      <dgm:prSet/>
      <dgm:spPr/>
      <dgm:t>
        <a:bodyPr/>
        <a:lstStyle/>
        <a:p>
          <a:endParaRPr lang="en-US"/>
        </a:p>
      </dgm:t>
    </dgm:pt>
    <dgm:pt modelId="{39839E5B-3E65-498A-9BDD-EE1239F42ACD}" type="pres">
      <dgm:prSet presAssocID="{A6FC3183-2760-4FE7-9DFD-4005328A5333}" presName="hierChild1" presStyleCnt="0">
        <dgm:presLayoutVars>
          <dgm:orgChart val="1"/>
          <dgm:chPref val="1"/>
          <dgm:dir/>
          <dgm:animOne val="branch"/>
          <dgm:animLvl val="lvl"/>
          <dgm:resizeHandles/>
        </dgm:presLayoutVars>
      </dgm:prSet>
      <dgm:spPr/>
    </dgm:pt>
    <dgm:pt modelId="{101C1514-7CBE-4FE0-AA01-F58C56E2F60E}" type="pres">
      <dgm:prSet presAssocID="{726EC99D-BBE5-4E4A-9C58-9FAF25AD1F69}" presName="hierRoot1" presStyleCnt="0">
        <dgm:presLayoutVars>
          <dgm:hierBranch val="init"/>
        </dgm:presLayoutVars>
      </dgm:prSet>
      <dgm:spPr/>
    </dgm:pt>
    <dgm:pt modelId="{E73B4F40-0693-4069-A970-9B90572B0FCE}" type="pres">
      <dgm:prSet presAssocID="{726EC99D-BBE5-4E4A-9C58-9FAF25AD1F69}" presName="rootComposite1" presStyleCnt="0"/>
      <dgm:spPr/>
    </dgm:pt>
    <dgm:pt modelId="{72E20984-C30F-4B88-9B12-27158C6ABD6B}" type="pres">
      <dgm:prSet presAssocID="{726EC99D-BBE5-4E4A-9C58-9FAF25AD1F69}" presName="rootText1" presStyleLbl="node0" presStyleIdx="0" presStyleCnt="1">
        <dgm:presLayoutVars>
          <dgm:chPref val="3"/>
        </dgm:presLayoutVars>
      </dgm:prSet>
      <dgm:spPr/>
    </dgm:pt>
    <dgm:pt modelId="{55457037-70FD-411B-B090-7B80092F7024}" type="pres">
      <dgm:prSet presAssocID="{726EC99D-BBE5-4E4A-9C58-9FAF25AD1F69}" presName="rootConnector1" presStyleLbl="node1" presStyleIdx="0" presStyleCnt="0"/>
      <dgm:spPr/>
    </dgm:pt>
    <dgm:pt modelId="{A7274A55-0867-4D48-929E-2BBCC2DCC363}" type="pres">
      <dgm:prSet presAssocID="{726EC99D-BBE5-4E4A-9C58-9FAF25AD1F69}" presName="hierChild2" presStyleCnt="0"/>
      <dgm:spPr/>
    </dgm:pt>
    <dgm:pt modelId="{DF2F0407-83A3-43D4-8483-3A41C451B516}" type="pres">
      <dgm:prSet presAssocID="{59EC1A24-CED6-48BE-9FEE-F75EF50A1E49}" presName="Name64" presStyleLbl="parChTrans1D2" presStyleIdx="0" presStyleCnt="5"/>
      <dgm:spPr/>
    </dgm:pt>
    <dgm:pt modelId="{4450E3D0-FDDA-4CDC-9724-E8324B8F9B8F}" type="pres">
      <dgm:prSet presAssocID="{908C3A15-DA4B-4B83-ABC0-57CDE44708DF}" presName="hierRoot2" presStyleCnt="0">
        <dgm:presLayoutVars>
          <dgm:hierBranch val="init"/>
        </dgm:presLayoutVars>
      </dgm:prSet>
      <dgm:spPr/>
    </dgm:pt>
    <dgm:pt modelId="{2A6AEC4C-6CCE-4C84-9B62-28512A7AEAEA}" type="pres">
      <dgm:prSet presAssocID="{908C3A15-DA4B-4B83-ABC0-57CDE44708DF}" presName="rootComposite" presStyleCnt="0"/>
      <dgm:spPr/>
    </dgm:pt>
    <dgm:pt modelId="{AD33B404-4E6C-4E6F-9569-6B65C0016F46}" type="pres">
      <dgm:prSet presAssocID="{908C3A15-DA4B-4B83-ABC0-57CDE44708DF}" presName="rootText" presStyleLbl="node2" presStyleIdx="0" presStyleCnt="4">
        <dgm:presLayoutVars>
          <dgm:chPref val="3"/>
        </dgm:presLayoutVars>
      </dgm:prSet>
      <dgm:spPr/>
    </dgm:pt>
    <dgm:pt modelId="{28AE1590-345A-43E9-A6D2-7BA8B78DDAA3}" type="pres">
      <dgm:prSet presAssocID="{908C3A15-DA4B-4B83-ABC0-57CDE44708DF}" presName="rootConnector" presStyleLbl="node2" presStyleIdx="0" presStyleCnt="4"/>
      <dgm:spPr/>
    </dgm:pt>
    <dgm:pt modelId="{35C92D17-368F-4BE1-8357-9AC057A606C8}" type="pres">
      <dgm:prSet presAssocID="{908C3A15-DA4B-4B83-ABC0-57CDE44708DF}" presName="hierChild4" presStyleCnt="0"/>
      <dgm:spPr/>
    </dgm:pt>
    <dgm:pt modelId="{9A34A81F-DD27-44FC-8064-4A25DC760117}" type="pres">
      <dgm:prSet presAssocID="{908C3A15-DA4B-4B83-ABC0-57CDE44708DF}" presName="hierChild5" presStyleCnt="0"/>
      <dgm:spPr/>
    </dgm:pt>
    <dgm:pt modelId="{166F1A3A-D266-4090-B2FE-A934AF860A6B}" type="pres">
      <dgm:prSet presAssocID="{B17F9EF3-A6A6-48FF-A3B1-4A8531FD233E}" presName="Name64" presStyleLbl="parChTrans1D2" presStyleIdx="1" presStyleCnt="5"/>
      <dgm:spPr/>
    </dgm:pt>
    <dgm:pt modelId="{EEC57089-99F3-440E-8BFB-2539E6118415}" type="pres">
      <dgm:prSet presAssocID="{C931588B-4104-4AB2-B717-14C292D65CA6}" presName="hierRoot2" presStyleCnt="0">
        <dgm:presLayoutVars>
          <dgm:hierBranch val="init"/>
        </dgm:presLayoutVars>
      </dgm:prSet>
      <dgm:spPr/>
    </dgm:pt>
    <dgm:pt modelId="{8742F9F8-7ED1-4700-B835-E2D0615CF8D2}" type="pres">
      <dgm:prSet presAssocID="{C931588B-4104-4AB2-B717-14C292D65CA6}" presName="rootComposite" presStyleCnt="0"/>
      <dgm:spPr/>
    </dgm:pt>
    <dgm:pt modelId="{AD966E6E-82D1-45DA-A10F-D2CDDBB3F90C}" type="pres">
      <dgm:prSet presAssocID="{C931588B-4104-4AB2-B717-14C292D65CA6}" presName="rootText" presStyleLbl="node2" presStyleIdx="1" presStyleCnt="4">
        <dgm:presLayoutVars>
          <dgm:chPref val="3"/>
        </dgm:presLayoutVars>
      </dgm:prSet>
      <dgm:spPr/>
    </dgm:pt>
    <dgm:pt modelId="{47F83AC2-A9B5-4E05-AA9C-9B157EDA7972}" type="pres">
      <dgm:prSet presAssocID="{C931588B-4104-4AB2-B717-14C292D65CA6}" presName="rootConnector" presStyleLbl="node2" presStyleIdx="1" presStyleCnt="4"/>
      <dgm:spPr/>
    </dgm:pt>
    <dgm:pt modelId="{6990852C-ADC9-45ED-8BDF-FA6818F143C9}" type="pres">
      <dgm:prSet presAssocID="{C931588B-4104-4AB2-B717-14C292D65CA6}" presName="hierChild4" presStyleCnt="0"/>
      <dgm:spPr/>
    </dgm:pt>
    <dgm:pt modelId="{640F86A8-A75B-41DE-966E-AA79FE0AEB11}" type="pres">
      <dgm:prSet presAssocID="{C931588B-4104-4AB2-B717-14C292D65CA6}" presName="hierChild5" presStyleCnt="0"/>
      <dgm:spPr/>
    </dgm:pt>
    <dgm:pt modelId="{136544E9-D554-4D03-8183-3612ED6C86F6}" type="pres">
      <dgm:prSet presAssocID="{BB68460A-9CC9-4024-A6D9-7E142AA0BE76}" presName="Name64" presStyleLbl="parChTrans1D2" presStyleIdx="2" presStyleCnt="5"/>
      <dgm:spPr/>
    </dgm:pt>
    <dgm:pt modelId="{A218733C-5E09-43E9-B241-0917DE0930E4}" type="pres">
      <dgm:prSet presAssocID="{7B0EA02F-9825-4ECB-983F-C7FF7D53A074}" presName="hierRoot2" presStyleCnt="0">
        <dgm:presLayoutVars>
          <dgm:hierBranch val="init"/>
        </dgm:presLayoutVars>
      </dgm:prSet>
      <dgm:spPr/>
    </dgm:pt>
    <dgm:pt modelId="{6BCBB55D-8CD6-4980-A2B4-A4DB78D67653}" type="pres">
      <dgm:prSet presAssocID="{7B0EA02F-9825-4ECB-983F-C7FF7D53A074}" presName="rootComposite" presStyleCnt="0"/>
      <dgm:spPr/>
    </dgm:pt>
    <dgm:pt modelId="{06AE6675-A6E9-49B4-ACCD-EA89E2820E49}" type="pres">
      <dgm:prSet presAssocID="{7B0EA02F-9825-4ECB-983F-C7FF7D53A074}" presName="rootText" presStyleLbl="node2" presStyleIdx="2" presStyleCnt="4">
        <dgm:presLayoutVars>
          <dgm:chPref val="3"/>
        </dgm:presLayoutVars>
      </dgm:prSet>
      <dgm:spPr/>
    </dgm:pt>
    <dgm:pt modelId="{C6CDA43E-3842-49B8-8843-82AB5EDE84F1}" type="pres">
      <dgm:prSet presAssocID="{7B0EA02F-9825-4ECB-983F-C7FF7D53A074}" presName="rootConnector" presStyleLbl="node2" presStyleIdx="2" presStyleCnt="4"/>
      <dgm:spPr/>
    </dgm:pt>
    <dgm:pt modelId="{A04051B1-13ED-4F20-92A2-F4BF2129AC48}" type="pres">
      <dgm:prSet presAssocID="{7B0EA02F-9825-4ECB-983F-C7FF7D53A074}" presName="hierChild4" presStyleCnt="0"/>
      <dgm:spPr/>
    </dgm:pt>
    <dgm:pt modelId="{E2F15927-0D22-44B8-9216-3F0739689077}" type="pres">
      <dgm:prSet presAssocID="{7B0EA02F-9825-4ECB-983F-C7FF7D53A074}" presName="hierChild5" presStyleCnt="0"/>
      <dgm:spPr/>
    </dgm:pt>
    <dgm:pt modelId="{B26D0D13-BC92-4F08-AEB2-C829766099D4}" type="pres">
      <dgm:prSet presAssocID="{3A23D4E9-0135-4F43-8249-EEB56212E071}" presName="Name64" presStyleLbl="parChTrans1D2" presStyleIdx="3" presStyleCnt="5"/>
      <dgm:spPr/>
    </dgm:pt>
    <dgm:pt modelId="{349238B7-D46C-471A-8174-C5FFD36BFAFE}" type="pres">
      <dgm:prSet presAssocID="{5565BA9E-8803-408C-A2A0-E13ADB8CEDA5}" presName="hierRoot2" presStyleCnt="0">
        <dgm:presLayoutVars>
          <dgm:hierBranch val="init"/>
        </dgm:presLayoutVars>
      </dgm:prSet>
      <dgm:spPr/>
    </dgm:pt>
    <dgm:pt modelId="{3856F3D0-03A1-4B53-A792-E00B45B5254D}" type="pres">
      <dgm:prSet presAssocID="{5565BA9E-8803-408C-A2A0-E13ADB8CEDA5}" presName="rootComposite" presStyleCnt="0"/>
      <dgm:spPr/>
    </dgm:pt>
    <dgm:pt modelId="{FBCBBC6D-84A5-4958-902A-109B1B54245D}" type="pres">
      <dgm:prSet presAssocID="{5565BA9E-8803-408C-A2A0-E13ADB8CEDA5}" presName="rootText" presStyleLbl="node2" presStyleIdx="3" presStyleCnt="4">
        <dgm:presLayoutVars>
          <dgm:chPref val="3"/>
        </dgm:presLayoutVars>
      </dgm:prSet>
      <dgm:spPr/>
    </dgm:pt>
    <dgm:pt modelId="{C2FF9004-6F90-4228-96E9-DAE6DA7300EF}" type="pres">
      <dgm:prSet presAssocID="{5565BA9E-8803-408C-A2A0-E13ADB8CEDA5}" presName="rootConnector" presStyleLbl="node2" presStyleIdx="3" presStyleCnt="4"/>
      <dgm:spPr/>
    </dgm:pt>
    <dgm:pt modelId="{82DC7686-08DC-46AD-BB19-BAE2BAE26A01}" type="pres">
      <dgm:prSet presAssocID="{5565BA9E-8803-408C-A2A0-E13ADB8CEDA5}" presName="hierChild4" presStyleCnt="0"/>
      <dgm:spPr/>
    </dgm:pt>
    <dgm:pt modelId="{5C377C6B-7C18-479D-BD97-B0B9B6FECEE4}" type="pres">
      <dgm:prSet presAssocID="{5565BA9E-8803-408C-A2A0-E13ADB8CEDA5}" presName="hierChild5" presStyleCnt="0"/>
      <dgm:spPr/>
    </dgm:pt>
    <dgm:pt modelId="{96E23B02-0CA9-4325-BF14-F990996E06F1}" type="pres">
      <dgm:prSet presAssocID="{726EC99D-BBE5-4E4A-9C58-9FAF25AD1F69}" presName="hierChild3" presStyleCnt="0"/>
      <dgm:spPr/>
    </dgm:pt>
    <dgm:pt modelId="{3C90CB4A-A789-4751-9F2D-8788FD249AB3}" type="pres">
      <dgm:prSet presAssocID="{1385A0CF-A213-4CE8-A2A3-BECA46F3BA74}" presName="Name115" presStyleLbl="parChTrans1D2" presStyleIdx="4" presStyleCnt="5"/>
      <dgm:spPr/>
    </dgm:pt>
    <dgm:pt modelId="{AC00EBC8-3A58-4E8F-9B34-7F53763E5943}" type="pres">
      <dgm:prSet presAssocID="{6F9E05BF-9266-4BD8-B301-5D69B7E5CB13}" presName="hierRoot3" presStyleCnt="0">
        <dgm:presLayoutVars>
          <dgm:hierBranch val="init"/>
        </dgm:presLayoutVars>
      </dgm:prSet>
      <dgm:spPr/>
    </dgm:pt>
    <dgm:pt modelId="{18EFA997-3496-4C70-BDAB-33A96C1A2013}" type="pres">
      <dgm:prSet presAssocID="{6F9E05BF-9266-4BD8-B301-5D69B7E5CB13}" presName="rootComposite3" presStyleCnt="0"/>
      <dgm:spPr/>
    </dgm:pt>
    <dgm:pt modelId="{69214D4F-804C-41FC-8DEA-3FB416B9BA4E}" type="pres">
      <dgm:prSet presAssocID="{6F9E05BF-9266-4BD8-B301-5D69B7E5CB13}" presName="rootText3" presStyleLbl="asst1" presStyleIdx="0" presStyleCnt="1">
        <dgm:presLayoutVars>
          <dgm:chPref val="3"/>
        </dgm:presLayoutVars>
      </dgm:prSet>
      <dgm:spPr/>
    </dgm:pt>
    <dgm:pt modelId="{58773438-F215-4136-92D8-1241D1DACDE2}" type="pres">
      <dgm:prSet presAssocID="{6F9E05BF-9266-4BD8-B301-5D69B7E5CB13}" presName="rootConnector3" presStyleLbl="asst1" presStyleIdx="0" presStyleCnt="1"/>
      <dgm:spPr/>
    </dgm:pt>
    <dgm:pt modelId="{7C73C797-A58F-4A69-ACB8-F03FB594D07C}" type="pres">
      <dgm:prSet presAssocID="{6F9E05BF-9266-4BD8-B301-5D69B7E5CB13}" presName="hierChild6" presStyleCnt="0"/>
      <dgm:spPr/>
    </dgm:pt>
    <dgm:pt modelId="{B0330DC7-5F46-4603-8363-C4A85CEB0934}" type="pres">
      <dgm:prSet presAssocID="{6F9E05BF-9266-4BD8-B301-5D69B7E5CB13}" presName="hierChild7" presStyleCnt="0"/>
      <dgm:spPr/>
    </dgm:pt>
  </dgm:ptLst>
  <dgm:cxnLst>
    <dgm:cxn modelId="{10B27D0D-E96A-40A4-B6B5-17BD570B36BC}" srcId="{726EC99D-BBE5-4E4A-9C58-9FAF25AD1F69}" destId="{908C3A15-DA4B-4B83-ABC0-57CDE44708DF}" srcOrd="1" destOrd="0" parTransId="{59EC1A24-CED6-48BE-9FEE-F75EF50A1E49}" sibTransId="{A0CE08C2-B252-4914-8090-44FBB6EEACC5}"/>
    <dgm:cxn modelId="{A3BA3A21-8958-49E8-8B72-E0BA5BA8943F}" srcId="{A6FC3183-2760-4FE7-9DFD-4005328A5333}" destId="{726EC99D-BBE5-4E4A-9C58-9FAF25AD1F69}" srcOrd="0" destOrd="0" parTransId="{2884E598-0486-4A46-A6A5-7E97DACF8BC4}" sibTransId="{61932481-A712-4F6F-9CF3-DB578F98C7D1}"/>
    <dgm:cxn modelId="{265FF026-DE0D-4DE6-9FEA-E089D9153DEF}" type="presOf" srcId="{6F9E05BF-9266-4BD8-B301-5D69B7E5CB13}" destId="{69214D4F-804C-41FC-8DEA-3FB416B9BA4E}" srcOrd="0" destOrd="0" presId="urn:microsoft.com/office/officeart/2009/3/layout/HorizontalOrganizationChart"/>
    <dgm:cxn modelId="{0FC86B2A-10F7-4F62-A222-51BB6FD09AF5}" type="presOf" srcId="{C931588B-4104-4AB2-B717-14C292D65CA6}" destId="{47F83AC2-A9B5-4E05-AA9C-9B157EDA7972}" srcOrd="1" destOrd="0" presId="urn:microsoft.com/office/officeart/2009/3/layout/HorizontalOrganizationChart"/>
    <dgm:cxn modelId="{85B0802D-C30A-4A66-B89D-0AC304210434}" type="presOf" srcId="{726EC99D-BBE5-4E4A-9C58-9FAF25AD1F69}" destId="{72E20984-C30F-4B88-9B12-27158C6ABD6B}" srcOrd="0" destOrd="0" presId="urn:microsoft.com/office/officeart/2009/3/layout/HorizontalOrganizationChart"/>
    <dgm:cxn modelId="{DE0FDA35-3E92-4377-BD6C-15E685469DF6}" type="presOf" srcId="{3A23D4E9-0135-4F43-8249-EEB56212E071}" destId="{B26D0D13-BC92-4F08-AEB2-C829766099D4}" srcOrd="0" destOrd="0" presId="urn:microsoft.com/office/officeart/2009/3/layout/HorizontalOrganizationChart"/>
    <dgm:cxn modelId="{E5A13B47-DF3F-44F8-B889-CB926076FA21}" type="presOf" srcId="{BB68460A-9CC9-4024-A6D9-7E142AA0BE76}" destId="{136544E9-D554-4D03-8183-3612ED6C86F6}" srcOrd="0" destOrd="0" presId="urn:microsoft.com/office/officeart/2009/3/layout/HorizontalOrganizationChart"/>
    <dgm:cxn modelId="{53F65B51-922D-4F1B-9314-D7B13307B887}" type="presOf" srcId="{726EC99D-BBE5-4E4A-9C58-9FAF25AD1F69}" destId="{55457037-70FD-411B-B090-7B80092F7024}" srcOrd="1" destOrd="0" presId="urn:microsoft.com/office/officeart/2009/3/layout/HorizontalOrganizationChart"/>
    <dgm:cxn modelId="{3AA72F67-AB29-4EBA-B11A-1C0C5973A143}" type="presOf" srcId="{5565BA9E-8803-408C-A2A0-E13ADB8CEDA5}" destId="{FBCBBC6D-84A5-4958-902A-109B1B54245D}" srcOrd="0" destOrd="0" presId="urn:microsoft.com/office/officeart/2009/3/layout/HorizontalOrganizationChart"/>
    <dgm:cxn modelId="{FA0EAB74-3DFA-4754-8449-8AB5E4090076}" type="presOf" srcId="{7B0EA02F-9825-4ECB-983F-C7FF7D53A074}" destId="{06AE6675-A6E9-49B4-ACCD-EA89E2820E49}" srcOrd="0" destOrd="0" presId="urn:microsoft.com/office/officeart/2009/3/layout/HorizontalOrganizationChart"/>
    <dgm:cxn modelId="{CBC2D278-9CE1-4E89-B15D-69781CCA8E6C}" type="presOf" srcId="{C931588B-4104-4AB2-B717-14C292D65CA6}" destId="{AD966E6E-82D1-45DA-A10F-D2CDDBB3F90C}" srcOrd="0" destOrd="0" presId="urn:microsoft.com/office/officeart/2009/3/layout/HorizontalOrganizationChart"/>
    <dgm:cxn modelId="{4F88E188-3419-43D5-9A8F-3110671019C8}" type="presOf" srcId="{B17F9EF3-A6A6-48FF-A3B1-4A8531FD233E}" destId="{166F1A3A-D266-4090-B2FE-A934AF860A6B}" srcOrd="0" destOrd="0" presId="urn:microsoft.com/office/officeart/2009/3/layout/HorizontalOrganizationChart"/>
    <dgm:cxn modelId="{04DD1D8B-F877-4331-99BA-86CBDC53F43B}" srcId="{726EC99D-BBE5-4E4A-9C58-9FAF25AD1F69}" destId="{C931588B-4104-4AB2-B717-14C292D65CA6}" srcOrd="2" destOrd="0" parTransId="{B17F9EF3-A6A6-48FF-A3B1-4A8531FD233E}" sibTransId="{7D8696BF-9EC0-4048-8100-96CFA876A8EA}"/>
    <dgm:cxn modelId="{4126759B-1FDC-48E6-A1A7-98C9CECE0EF1}" srcId="{726EC99D-BBE5-4E4A-9C58-9FAF25AD1F69}" destId="{7B0EA02F-9825-4ECB-983F-C7FF7D53A074}" srcOrd="3" destOrd="0" parTransId="{BB68460A-9CC9-4024-A6D9-7E142AA0BE76}" sibTransId="{72725755-2D37-4DAB-B8A4-77E4D6259E87}"/>
    <dgm:cxn modelId="{B6E215A4-078F-4778-AF71-D803E3F0EE21}" type="presOf" srcId="{5565BA9E-8803-408C-A2A0-E13ADB8CEDA5}" destId="{C2FF9004-6F90-4228-96E9-DAE6DA7300EF}" srcOrd="1" destOrd="0" presId="urn:microsoft.com/office/officeart/2009/3/layout/HorizontalOrganizationChart"/>
    <dgm:cxn modelId="{5B6608BC-5D5E-436C-9E2B-2CDB4ED84907}" type="presOf" srcId="{1385A0CF-A213-4CE8-A2A3-BECA46F3BA74}" destId="{3C90CB4A-A789-4751-9F2D-8788FD249AB3}" srcOrd="0" destOrd="0" presId="urn:microsoft.com/office/officeart/2009/3/layout/HorizontalOrganizationChart"/>
    <dgm:cxn modelId="{16077CC1-8192-4BC7-A4C4-AD8EB32F67A4}" type="presOf" srcId="{7B0EA02F-9825-4ECB-983F-C7FF7D53A074}" destId="{C6CDA43E-3842-49B8-8843-82AB5EDE84F1}" srcOrd="1" destOrd="0" presId="urn:microsoft.com/office/officeart/2009/3/layout/HorizontalOrganizationChart"/>
    <dgm:cxn modelId="{A4A190C9-45F4-4F36-A633-FB97DC514BEC}" type="presOf" srcId="{908C3A15-DA4B-4B83-ABC0-57CDE44708DF}" destId="{28AE1590-345A-43E9-A6D2-7BA8B78DDAA3}" srcOrd="1" destOrd="0" presId="urn:microsoft.com/office/officeart/2009/3/layout/HorizontalOrganizationChart"/>
    <dgm:cxn modelId="{126F0ECD-8FA5-451D-9153-34ABEA12DFA5}" type="presOf" srcId="{59EC1A24-CED6-48BE-9FEE-F75EF50A1E49}" destId="{DF2F0407-83A3-43D4-8483-3A41C451B516}" srcOrd="0" destOrd="0" presId="urn:microsoft.com/office/officeart/2009/3/layout/HorizontalOrganizationChart"/>
    <dgm:cxn modelId="{B18C6BCE-07FF-4462-82C3-9AD61CE05D4E}" type="presOf" srcId="{6F9E05BF-9266-4BD8-B301-5D69B7E5CB13}" destId="{58773438-F215-4136-92D8-1241D1DACDE2}" srcOrd="1" destOrd="0" presId="urn:microsoft.com/office/officeart/2009/3/layout/HorizontalOrganizationChart"/>
    <dgm:cxn modelId="{C1549FD5-7ADE-4DB5-BDBE-0BCAA84C693D}" type="presOf" srcId="{A6FC3183-2760-4FE7-9DFD-4005328A5333}" destId="{39839E5B-3E65-498A-9BDD-EE1239F42ACD}" srcOrd="0" destOrd="0" presId="urn:microsoft.com/office/officeart/2009/3/layout/HorizontalOrganizationChart"/>
    <dgm:cxn modelId="{FAD7B9EE-E265-42C0-BC23-429B9E1B1ED4}" srcId="{726EC99D-BBE5-4E4A-9C58-9FAF25AD1F69}" destId="{6F9E05BF-9266-4BD8-B301-5D69B7E5CB13}" srcOrd="0" destOrd="0" parTransId="{1385A0CF-A213-4CE8-A2A3-BECA46F3BA74}" sibTransId="{86E2F967-AA43-476D-BF6D-20693F76A134}"/>
    <dgm:cxn modelId="{3EBE69F2-5673-495B-BC40-8C6ACDEE8317}" srcId="{726EC99D-BBE5-4E4A-9C58-9FAF25AD1F69}" destId="{5565BA9E-8803-408C-A2A0-E13ADB8CEDA5}" srcOrd="4" destOrd="0" parTransId="{3A23D4E9-0135-4F43-8249-EEB56212E071}" sibTransId="{1FE86447-C2E0-46EA-98A0-9CD659AC75C4}"/>
    <dgm:cxn modelId="{33DD0FF4-B262-4500-974F-F48F0B233ED1}" type="presOf" srcId="{908C3A15-DA4B-4B83-ABC0-57CDE44708DF}" destId="{AD33B404-4E6C-4E6F-9569-6B65C0016F46}" srcOrd="0" destOrd="0" presId="urn:microsoft.com/office/officeart/2009/3/layout/HorizontalOrganizationChart"/>
    <dgm:cxn modelId="{65E2B808-B5A7-47D4-8606-4BDD1EBCE4C0}" type="presParOf" srcId="{39839E5B-3E65-498A-9BDD-EE1239F42ACD}" destId="{101C1514-7CBE-4FE0-AA01-F58C56E2F60E}" srcOrd="0" destOrd="0" presId="urn:microsoft.com/office/officeart/2009/3/layout/HorizontalOrganizationChart"/>
    <dgm:cxn modelId="{2387AB9E-7386-4361-B1E0-15D63E50B06E}" type="presParOf" srcId="{101C1514-7CBE-4FE0-AA01-F58C56E2F60E}" destId="{E73B4F40-0693-4069-A970-9B90572B0FCE}" srcOrd="0" destOrd="0" presId="urn:microsoft.com/office/officeart/2009/3/layout/HorizontalOrganizationChart"/>
    <dgm:cxn modelId="{28838018-2D32-43DA-81E3-DF686D93F6E3}" type="presParOf" srcId="{E73B4F40-0693-4069-A970-9B90572B0FCE}" destId="{72E20984-C30F-4B88-9B12-27158C6ABD6B}" srcOrd="0" destOrd="0" presId="urn:microsoft.com/office/officeart/2009/3/layout/HorizontalOrganizationChart"/>
    <dgm:cxn modelId="{7752876C-97A2-4E7A-AA42-1C60AC7394A4}" type="presParOf" srcId="{E73B4F40-0693-4069-A970-9B90572B0FCE}" destId="{55457037-70FD-411B-B090-7B80092F7024}" srcOrd="1" destOrd="0" presId="urn:microsoft.com/office/officeart/2009/3/layout/HorizontalOrganizationChart"/>
    <dgm:cxn modelId="{ED58915C-7514-4652-848F-7DB0791CA6D0}" type="presParOf" srcId="{101C1514-7CBE-4FE0-AA01-F58C56E2F60E}" destId="{A7274A55-0867-4D48-929E-2BBCC2DCC363}" srcOrd="1" destOrd="0" presId="urn:microsoft.com/office/officeart/2009/3/layout/HorizontalOrganizationChart"/>
    <dgm:cxn modelId="{1B79D35F-F2D6-4A6A-99B1-0E01D0A14FB2}" type="presParOf" srcId="{A7274A55-0867-4D48-929E-2BBCC2DCC363}" destId="{DF2F0407-83A3-43D4-8483-3A41C451B516}" srcOrd="0" destOrd="0" presId="urn:microsoft.com/office/officeart/2009/3/layout/HorizontalOrganizationChart"/>
    <dgm:cxn modelId="{96B83B17-5651-45EF-AEE5-6AEABB1C463E}" type="presParOf" srcId="{A7274A55-0867-4D48-929E-2BBCC2DCC363}" destId="{4450E3D0-FDDA-4CDC-9724-E8324B8F9B8F}" srcOrd="1" destOrd="0" presId="urn:microsoft.com/office/officeart/2009/3/layout/HorizontalOrganizationChart"/>
    <dgm:cxn modelId="{389E4B5A-44A0-45F8-84BE-7648EF42DC75}" type="presParOf" srcId="{4450E3D0-FDDA-4CDC-9724-E8324B8F9B8F}" destId="{2A6AEC4C-6CCE-4C84-9B62-28512A7AEAEA}" srcOrd="0" destOrd="0" presId="urn:microsoft.com/office/officeart/2009/3/layout/HorizontalOrganizationChart"/>
    <dgm:cxn modelId="{097519F0-F19B-4ADF-9CB6-B728D4236775}" type="presParOf" srcId="{2A6AEC4C-6CCE-4C84-9B62-28512A7AEAEA}" destId="{AD33B404-4E6C-4E6F-9569-6B65C0016F46}" srcOrd="0" destOrd="0" presId="urn:microsoft.com/office/officeart/2009/3/layout/HorizontalOrganizationChart"/>
    <dgm:cxn modelId="{47682B6F-0F2E-42F0-AD8D-395DB6ADE22E}" type="presParOf" srcId="{2A6AEC4C-6CCE-4C84-9B62-28512A7AEAEA}" destId="{28AE1590-345A-43E9-A6D2-7BA8B78DDAA3}" srcOrd="1" destOrd="0" presId="urn:microsoft.com/office/officeart/2009/3/layout/HorizontalOrganizationChart"/>
    <dgm:cxn modelId="{FAA360CD-BF3B-4814-A423-0A393EC4CBD2}" type="presParOf" srcId="{4450E3D0-FDDA-4CDC-9724-E8324B8F9B8F}" destId="{35C92D17-368F-4BE1-8357-9AC057A606C8}" srcOrd="1" destOrd="0" presId="urn:microsoft.com/office/officeart/2009/3/layout/HorizontalOrganizationChart"/>
    <dgm:cxn modelId="{E01B8660-4B81-4215-A438-AAAE44A67547}" type="presParOf" srcId="{4450E3D0-FDDA-4CDC-9724-E8324B8F9B8F}" destId="{9A34A81F-DD27-44FC-8064-4A25DC760117}" srcOrd="2" destOrd="0" presId="urn:microsoft.com/office/officeart/2009/3/layout/HorizontalOrganizationChart"/>
    <dgm:cxn modelId="{33DEED81-E79B-45C0-A68D-C48D0DF34D31}" type="presParOf" srcId="{A7274A55-0867-4D48-929E-2BBCC2DCC363}" destId="{166F1A3A-D266-4090-B2FE-A934AF860A6B}" srcOrd="2" destOrd="0" presId="urn:microsoft.com/office/officeart/2009/3/layout/HorizontalOrganizationChart"/>
    <dgm:cxn modelId="{359C6C82-2D42-441D-9B3B-6B3399D25697}" type="presParOf" srcId="{A7274A55-0867-4D48-929E-2BBCC2DCC363}" destId="{EEC57089-99F3-440E-8BFB-2539E6118415}" srcOrd="3" destOrd="0" presId="urn:microsoft.com/office/officeart/2009/3/layout/HorizontalOrganizationChart"/>
    <dgm:cxn modelId="{D9878856-FDAF-479A-ABF0-066496D47D82}" type="presParOf" srcId="{EEC57089-99F3-440E-8BFB-2539E6118415}" destId="{8742F9F8-7ED1-4700-B835-E2D0615CF8D2}" srcOrd="0" destOrd="0" presId="urn:microsoft.com/office/officeart/2009/3/layout/HorizontalOrganizationChart"/>
    <dgm:cxn modelId="{C1340B8A-4A62-41B8-B3B8-48C088433038}" type="presParOf" srcId="{8742F9F8-7ED1-4700-B835-E2D0615CF8D2}" destId="{AD966E6E-82D1-45DA-A10F-D2CDDBB3F90C}" srcOrd="0" destOrd="0" presId="urn:microsoft.com/office/officeart/2009/3/layout/HorizontalOrganizationChart"/>
    <dgm:cxn modelId="{261694FC-91A4-4A8A-8EB1-B616158B02EB}" type="presParOf" srcId="{8742F9F8-7ED1-4700-B835-E2D0615CF8D2}" destId="{47F83AC2-A9B5-4E05-AA9C-9B157EDA7972}" srcOrd="1" destOrd="0" presId="urn:microsoft.com/office/officeart/2009/3/layout/HorizontalOrganizationChart"/>
    <dgm:cxn modelId="{326ED0B5-5B6E-4A16-A6D5-335B53015911}" type="presParOf" srcId="{EEC57089-99F3-440E-8BFB-2539E6118415}" destId="{6990852C-ADC9-45ED-8BDF-FA6818F143C9}" srcOrd="1" destOrd="0" presId="urn:microsoft.com/office/officeart/2009/3/layout/HorizontalOrganizationChart"/>
    <dgm:cxn modelId="{C8F4ECC1-10F8-4C1A-A1E7-C68EA60B2454}" type="presParOf" srcId="{EEC57089-99F3-440E-8BFB-2539E6118415}" destId="{640F86A8-A75B-41DE-966E-AA79FE0AEB11}" srcOrd="2" destOrd="0" presId="urn:microsoft.com/office/officeart/2009/3/layout/HorizontalOrganizationChart"/>
    <dgm:cxn modelId="{07496FAB-6165-40CD-8BD2-B0F880B5D248}" type="presParOf" srcId="{A7274A55-0867-4D48-929E-2BBCC2DCC363}" destId="{136544E9-D554-4D03-8183-3612ED6C86F6}" srcOrd="4" destOrd="0" presId="urn:microsoft.com/office/officeart/2009/3/layout/HorizontalOrganizationChart"/>
    <dgm:cxn modelId="{72FA7878-2D78-4A5C-8FAD-63DDA4C64CED}" type="presParOf" srcId="{A7274A55-0867-4D48-929E-2BBCC2DCC363}" destId="{A218733C-5E09-43E9-B241-0917DE0930E4}" srcOrd="5" destOrd="0" presId="urn:microsoft.com/office/officeart/2009/3/layout/HorizontalOrganizationChart"/>
    <dgm:cxn modelId="{99EFCFAA-EFE1-42C1-98C1-B81969F7E0B9}" type="presParOf" srcId="{A218733C-5E09-43E9-B241-0917DE0930E4}" destId="{6BCBB55D-8CD6-4980-A2B4-A4DB78D67653}" srcOrd="0" destOrd="0" presId="urn:microsoft.com/office/officeart/2009/3/layout/HorizontalOrganizationChart"/>
    <dgm:cxn modelId="{FFCE24EC-4431-414E-91AC-FCCB9E480E53}" type="presParOf" srcId="{6BCBB55D-8CD6-4980-A2B4-A4DB78D67653}" destId="{06AE6675-A6E9-49B4-ACCD-EA89E2820E49}" srcOrd="0" destOrd="0" presId="urn:microsoft.com/office/officeart/2009/3/layout/HorizontalOrganizationChart"/>
    <dgm:cxn modelId="{122C62B9-4E63-40E0-A2BE-EB4FA3F4A926}" type="presParOf" srcId="{6BCBB55D-8CD6-4980-A2B4-A4DB78D67653}" destId="{C6CDA43E-3842-49B8-8843-82AB5EDE84F1}" srcOrd="1" destOrd="0" presId="urn:microsoft.com/office/officeart/2009/3/layout/HorizontalOrganizationChart"/>
    <dgm:cxn modelId="{129C5FF3-E4B7-412F-AEB6-79F8D0C65516}" type="presParOf" srcId="{A218733C-5E09-43E9-B241-0917DE0930E4}" destId="{A04051B1-13ED-4F20-92A2-F4BF2129AC48}" srcOrd="1" destOrd="0" presId="urn:microsoft.com/office/officeart/2009/3/layout/HorizontalOrganizationChart"/>
    <dgm:cxn modelId="{54F40280-F897-4675-9536-030363B66689}" type="presParOf" srcId="{A218733C-5E09-43E9-B241-0917DE0930E4}" destId="{E2F15927-0D22-44B8-9216-3F0739689077}" srcOrd="2" destOrd="0" presId="urn:microsoft.com/office/officeart/2009/3/layout/HorizontalOrganizationChart"/>
    <dgm:cxn modelId="{8F930DC2-9A16-49C1-8236-FB30C1BD8890}" type="presParOf" srcId="{A7274A55-0867-4D48-929E-2BBCC2DCC363}" destId="{B26D0D13-BC92-4F08-AEB2-C829766099D4}" srcOrd="6" destOrd="0" presId="urn:microsoft.com/office/officeart/2009/3/layout/HorizontalOrganizationChart"/>
    <dgm:cxn modelId="{63469166-096B-49F3-B73F-FCC45FA2C05F}" type="presParOf" srcId="{A7274A55-0867-4D48-929E-2BBCC2DCC363}" destId="{349238B7-D46C-471A-8174-C5FFD36BFAFE}" srcOrd="7" destOrd="0" presId="urn:microsoft.com/office/officeart/2009/3/layout/HorizontalOrganizationChart"/>
    <dgm:cxn modelId="{BFD31D0B-E3C8-46ED-9E03-C85DEE38CA8B}" type="presParOf" srcId="{349238B7-D46C-471A-8174-C5FFD36BFAFE}" destId="{3856F3D0-03A1-4B53-A792-E00B45B5254D}" srcOrd="0" destOrd="0" presId="urn:microsoft.com/office/officeart/2009/3/layout/HorizontalOrganizationChart"/>
    <dgm:cxn modelId="{70504972-995A-4BCC-8B16-39B66B54465B}" type="presParOf" srcId="{3856F3D0-03A1-4B53-A792-E00B45B5254D}" destId="{FBCBBC6D-84A5-4958-902A-109B1B54245D}" srcOrd="0" destOrd="0" presId="urn:microsoft.com/office/officeart/2009/3/layout/HorizontalOrganizationChart"/>
    <dgm:cxn modelId="{6DD00098-5058-4D02-A212-B6FFB12AB5A2}" type="presParOf" srcId="{3856F3D0-03A1-4B53-A792-E00B45B5254D}" destId="{C2FF9004-6F90-4228-96E9-DAE6DA7300EF}" srcOrd="1" destOrd="0" presId="urn:microsoft.com/office/officeart/2009/3/layout/HorizontalOrganizationChart"/>
    <dgm:cxn modelId="{34CEBDDF-360F-46D3-AF8D-83E20C9B0EE9}" type="presParOf" srcId="{349238B7-D46C-471A-8174-C5FFD36BFAFE}" destId="{82DC7686-08DC-46AD-BB19-BAE2BAE26A01}" srcOrd="1" destOrd="0" presId="urn:microsoft.com/office/officeart/2009/3/layout/HorizontalOrganizationChart"/>
    <dgm:cxn modelId="{5686E67A-B4B0-4330-800F-6206CAFA97FB}" type="presParOf" srcId="{349238B7-D46C-471A-8174-C5FFD36BFAFE}" destId="{5C377C6B-7C18-479D-BD97-B0B9B6FECEE4}" srcOrd="2" destOrd="0" presId="urn:microsoft.com/office/officeart/2009/3/layout/HorizontalOrganizationChart"/>
    <dgm:cxn modelId="{7BAC19A4-C0FD-47E1-A023-C0264A2429B8}" type="presParOf" srcId="{101C1514-7CBE-4FE0-AA01-F58C56E2F60E}" destId="{96E23B02-0CA9-4325-BF14-F990996E06F1}" srcOrd="2" destOrd="0" presId="urn:microsoft.com/office/officeart/2009/3/layout/HorizontalOrganizationChart"/>
    <dgm:cxn modelId="{29622FB1-C07C-4FED-B2C2-F3A0FA89DE17}" type="presParOf" srcId="{96E23B02-0CA9-4325-BF14-F990996E06F1}" destId="{3C90CB4A-A789-4751-9F2D-8788FD249AB3}" srcOrd="0" destOrd="0" presId="urn:microsoft.com/office/officeart/2009/3/layout/HorizontalOrganizationChart"/>
    <dgm:cxn modelId="{5CA1C095-066D-4B28-A0C5-3AAF70961C65}" type="presParOf" srcId="{96E23B02-0CA9-4325-BF14-F990996E06F1}" destId="{AC00EBC8-3A58-4E8F-9B34-7F53763E5943}" srcOrd="1" destOrd="0" presId="urn:microsoft.com/office/officeart/2009/3/layout/HorizontalOrganizationChart"/>
    <dgm:cxn modelId="{44B66935-0995-472B-9692-9B9B77CE4923}" type="presParOf" srcId="{AC00EBC8-3A58-4E8F-9B34-7F53763E5943}" destId="{18EFA997-3496-4C70-BDAB-33A96C1A2013}" srcOrd="0" destOrd="0" presId="urn:microsoft.com/office/officeart/2009/3/layout/HorizontalOrganizationChart"/>
    <dgm:cxn modelId="{2920B955-BE1F-4A5D-9190-18BB0CCE41CD}" type="presParOf" srcId="{18EFA997-3496-4C70-BDAB-33A96C1A2013}" destId="{69214D4F-804C-41FC-8DEA-3FB416B9BA4E}" srcOrd="0" destOrd="0" presId="urn:microsoft.com/office/officeart/2009/3/layout/HorizontalOrganizationChart"/>
    <dgm:cxn modelId="{68D2CB69-2874-4396-B235-93921CA0D11C}" type="presParOf" srcId="{18EFA997-3496-4C70-BDAB-33A96C1A2013}" destId="{58773438-F215-4136-92D8-1241D1DACDE2}" srcOrd="1" destOrd="0" presId="urn:microsoft.com/office/officeart/2009/3/layout/HorizontalOrganizationChart"/>
    <dgm:cxn modelId="{C59EFF2A-4A93-4BDA-B6E1-739111A4F69F}" type="presParOf" srcId="{AC00EBC8-3A58-4E8F-9B34-7F53763E5943}" destId="{7C73C797-A58F-4A69-ACB8-F03FB594D07C}" srcOrd="1" destOrd="0" presId="urn:microsoft.com/office/officeart/2009/3/layout/HorizontalOrganizationChart"/>
    <dgm:cxn modelId="{09D30B90-80F8-457E-A636-77BB6E9FEC02}" type="presParOf" srcId="{AC00EBC8-3A58-4E8F-9B34-7F53763E5943}" destId="{B0330DC7-5F46-4603-8363-C4A85CEB0934}"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D237B1-3034-464A-A6B2-D8546D690F80}"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BC036EA9-A095-425B-AA7C-D1B2B2D1F75A}">
      <dgm:prSet phldrT="[Text]" custT="1"/>
      <dgm:spPr/>
      <dgm:t>
        <a:bodyPr/>
        <a:lstStyle/>
        <a:p>
          <a:r>
            <a:rPr lang="en-US" sz="1900" dirty="0"/>
            <a:t>Use money to found a bank</a:t>
          </a:r>
        </a:p>
      </dgm:t>
    </dgm:pt>
    <dgm:pt modelId="{6D34E434-40A3-43BD-8732-F03988512514}" type="parTrans" cxnId="{3F6FD222-911E-4817-A40F-40503E7DDF91}">
      <dgm:prSet/>
      <dgm:spPr/>
      <dgm:t>
        <a:bodyPr/>
        <a:lstStyle/>
        <a:p>
          <a:endParaRPr lang="en-US"/>
        </a:p>
      </dgm:t>
    </dgm:pt>
    <dgm:pt modelId="{CFD623FC-3077-475A-84AC-3B72BB04FDDC}" type="sibTrans" cxnId="{3F6FD222-911E-4817-A40F-40503E7DDF91}">
      <dgm:prSet/>
      <dgm:spPr/>
      <dgm:t>
        <a:bodyPr/>
        <a:lstStyle/>
        <a:p>
          <a:endParaRPr lang="en-US"/>
        </a:p>
      </dgm:t>
    </dgm:pt>
    <dgm:pt modelId="{D8F8AAF1-CE68-4D2A-8B85-80FF10CB9C91}" type="asst">
      <dgm:prSet phldrT="[Text]"/>
      <dgm:spPr/>
      <dgm:t>
        <a:bodyPr/>
        <a:lstStyle/>
        <a:p>
          <a:r>
            <a:rPr lang="en-US" dirty="0"/>
            <a:t>Gather deposits</a:t>
          </a:r>
        </a:p>
        <a:p>
          <a:r>
            <a:rPr lang="en-US" dirty="0"/>
            <a:t>(cash to cover withdraws)</a:t>
          </a:r>
        </a:p>
      </dgm:t>
    </dgm:pt>
    <dgm:pt modelId="{CA1468F9-9D4B-4089-BFC2-4022E00BCA04}" type="parTrans" cxnId="{72C7F091-2FEE-4350-88EF-B60173F596E1}">
      <dgm:prSet/>
      <dgm:spPr/>
      <dgm:t>
        <a:bodyPr/>
        <a:lstStyle/>
        <a:p>
          <a:endParaRPr lang="en-US"/>
        </a:p>
      </dgm:t>
    </dgm:pt>
    <dgm:pt modelId="{EDC0463B-76A5-4228-A133-0B7784678AF8}" type="sibTrans" cxnId="{72C7F091-2FEE-4350-88EF-B60173F596E1}">
      <dgm:prSet/>
      <dgm:spPr/>
      <dgm:t>
        <a:bodyPr/>
        <a:lstStyle/>
        <a:p>
          <a:endParaRPr lang="en-US"/>
        </a:p>
      </dgm:t>
    </dgm:pt>
    <dgm:pt modelId="{1584894F-6C6D-48D2-A744-EE5A1F23C7E1}">
      <dgm:prSet phldrT="[Text]"/>
      <dgm:spPr/>
      <dgm:t>
        <a:bodyPr/>
        <a:lstStyle/>
        <a:p>
          <a:r>
            <a:rPr lang="en-US" dirty="0"/>
            <a:t>Lend wisely</a:t>
          </a:r>
        </a:p>
        <a:p>
          <a:r>
            <a:rPr lang="en-US" dirty="0"/>
            <a:t>(monitor loans)</a:t>
          </a:r>
        </a:p>
      </dgm:t>
    </dgm:pt>
    <dgm:pt modelId="{92014FAA-2199-43FC-A2F4-34C833DC7A0C}" type="parTrans" cxnId="{3B94E4D3-43E9-4BB3-9F52-34A40345A3FD}">
      <dgm:prSet/>
      <dgm:spPr/>
      <dgm:t>
        <a:bodyPr/>
        <a:lstStyle/>
        <a:p>
          <a:endParaRPr lang="en-US"/>
        </a:p>
      </dgm:t>
    </dgm:pt>
    <dgm:pt modelId="{3E77C89D-7C63-44FC-A571-809BCBA00E14}" type="sibTrans" cxnId="{3B94E4D3-43E9-4BB3-9F52-34A40345A3FD}">
      <dgm:prSet/>
      <dgm:spPr/>
      <dgm:t>
        <a:bodyPr/>
        <a:lstStyle/>
        <a:p>
          <a:endParaRPr lang="en-US"/>
        </a:p>
      </dgm:t>
    </dgm:pt>
    <dgm:pt modelId="{4D23953C-DA78-42BB-B09C-8A92DE27A737}">
      <dgm:prSet phldrT="[Text]"/>
      <dgm:spPr/>
      <dgm:t>
        <a:bodyPr/>
        <a:lstStyle/>
        <a:p>
          <a:r>
            <a:rPr lang="en-US" dirty="0"/>
            <a:t>Spread your risks across investments</a:t>
          </a:r>
        </a:p>
      </dgm:t>
    </dgm:pt>
    <dgm:pt modelId="{42DE4279-E73C-4FA8-8A63-3DD0944674F3}" type="parTrans" cxnId="{ACDA6EC2-2839-4ABB-B80C-51A038B80755}">
      <dgm:prSet/>
      <dgm:spPr/>
      <dgm:t>
        <a:bodyPr/>
        <a:lstStyle/>
        <a:p>
          <a:endParaRPr lang="en-US"/>
        </a:p>
      </dgm:t>
    </dgm:pt>
    <dgm:pt modelId="{AB86F52F-62A5-4D46-B5A6-0EE505C94C0C}" type="sibTrans" cxnId="{ACDA6EC2-2839-4ABB-B80C-51A038B80755}">
      <dgm:prSet/>
      <dgm:spPr/>
      <dgm:t>
        <a:bodyPr/>
        <a:lstStyle/>
        <a:p>
          <a:endParaRPr lang="en-US"/>
        </a:p>
      </dgm:t>
    </dgm:pt>
    <dgm:pt modelId="{009B5592-7133-4F95-91D8-391C91CDD629}">
      <dgm:prSet phldrT="[Text]" custT="1"/>
      <dgm:spPr/>
      <dgm:t>
        <a:bodyPr/>
        <a:lstStyle/>
        <a:p>
          <a:r>
            <a:rPr lang="en-US" sz="1800" dirty="0"/>
            <a:t>As your bank grows, costs decrease &amp; profits multiply </a:t>
          </a:r>
        </a:p>
      </dgm:t>
    </dgm:pt>
    <dgm:pt modelId="{A518B61C-DB5E-4309-A6BF-F193B9E5C18B}" type="parTrans" cxnId="{929DCBB5-978C-4D7F-8A78-C428DBB89C7D}">
      <dgm:prSet/>
      <dgm:spPr/>
      <dgm:t>
        <a:bodyPr/>
        <a:lstStyle/>
        <a:p>
          <a:endParaRPr lang="en-US"/>
        </a:p>
      </dgm:t>
    </dgm:pt>
    <dgm:pt modelId="{BAE435A3-6119-45F9-8E97-F292F7BC3851}" type="sibTrans" cxnId="{929DCBB5-978C-4D7F-8A78-C428DBB89C7D}">
      <dgm:prSet/>
      <dgm:spPr/>
      <dgm:t>
        <a:bodyPr/>
        <a:lstStyle/>
        <a:p>
          <a:endParaRPr lang="en-US"/>
        </a:p>
      </dgm:t>
    </dgm:pt>
    <dgm:pt modelId="{D6721673-37E3-402E-9AE7-F08867CEB225}">
      <dgm:prSet custT="1"/>
      <dgm:spPr/>
      <dgm:t>
        <a:bodyPr/>
        <a:lstStyle/>
        <a:p>
          <a:r>
            <a:rPr lang="en-US" sz="2000" dirty="0"/>
            <a:t>PROFIT from Money</a:t>
          </a:r>
        </a:p>
      </dgm:t>
    </dgm:pt>
    <dgm:pt modelId="{DA61FD21-F5C4-483E-A674-0007450EB4BF}" type="parTrans" cxnId="{8DB6893F-FEFB-44F3-8C14-35BB525DB426}">
      <dgm:prSet/>
      <dgm:spPr/>
      <dgm:t>
        <a:bodyPr/>
        <a:lstStyle/>
        <a:p>
          <a:endParaRPr lang="en-US"/>
        </a:p>
      </dgm:t>
    </dgm:pt>
    <dgm:pt modelId="{8E49E02F-FC5C-485A-BE5A-E785119041B0}" type="sibTrans" cxnId="{8DB6893F-FEFB-44F3-8C14-35BB525DB426}">
      <dgm:prSet/>
      <dgm:spPr/>
      <dgm:t>
        <a:bodyPr/>
        <a:lstStyle/>
        <a:p>
          <a:endParaRPr lang="en-US"/>
        </a:p>
      </dgm:t>
    </dgm:pt>
    <dgm:pt modelId="{10FC4794-9255-4452-B1D0-27551028D14D}" type="pres">
      <dgm:prSet presAssocID="{CDD237B1-3034-464A-A6B2-D8546D690F80}" presName="mainComposite" presStyleCnt="0">
        <dgm:presLayoutVars>
          <dgm:chPref val="1"/>
          <dgm:dir/>
          <dgm:animOne val="branch"/>
          <dgm:animLvl val="lvl"/>
          <dgm:resizeHandles val="exact"/>
        </dgm:presLayoutVars>
      </dgm:prSet>
      <dgm:spPr/>
    </dgm:pt>
    <dgm:pt modelId="{43DDBD63-9D17-46AF-B637-E0E10D45AD64}" type="pres">
      <dgm:prSet presAssocID="{CDD237B1-3034-464A-A6B2-D8546D690F80}" presName="hierFlow" presStyleCnt="0"/>
      <dgm:spPr/>
    </dgm:pt>
    <dgm:pt modelId="{9023E70E-31D6-4935-BCB1-C554A7194B44}" type="pres">
      <dgm:prSet presAssocID="{CDD237B1-3034-464A-A6B2-D8546D690F80}" presName="hierChild1" presStyleCnt="0">
        <dgm:presLayoutVars>
          <dgm:chPref val="1"/>
          <dgm:animOne val="branch"/>
          <dgm:animLvl val="lvl"/>
        </dgm:presLayoutVars>
      </dgm:prSet>
      <dgm:spPr/>
    </dgm:pt>
    <dgm:pt modelId="{8971A5E9-5630-405A-9BB7-D74CAE800DC4}" type="pres">
      <dgm:prSet presAssocID="{BC036EA9-A095-425B-AA7C-D1B2B2D1F75A}" presName="Name14" presStyleCnt="0"/>
      <dgm:spPr/>
    </dgm:pt>
    <dgm:pt modelId="{7A548CE3-96A8-44D3-9A97-3A360EA9A60D}" type="pres">
      <dgm:prSet presAssocID="{BC036EA9-A095-425B-AA7C-D1B2B2D1F75A}" presName="level1Shape" presStyleLbl="node0" presStyleIdx="0" presStyleCnt="1" custScaleX="407380">
        <dgm:presLayoutVars>
          <dgm:chPref val="3"/>
        </dgm:presLayoutVars>
      </dgm:prSet>
      <dgm:spPr/>
    </dgm:pt>
    <dgm:pt modelId="{5472AA5B-0A20-46B4-B163-B5E7E14C2649}" type="pres">
      <dgm:prSet presAssocID="{BC036EA9-A095-425B-AA7C-D1B2B2D1F75A}" presName="hierChild2" presStyleCnt="0"/>
      <dgm:spPr/>
    </dgm:pt>
    <dgm:pt modelId="{E6C3F754-F2C0-4AEB-9837-F0A5C7B7A069}" type="pres">
      <dgm:prSet presAssocID="{CA1468F9-9D4B-4089-BFC2-4022E00BCA04}" presName="Name19" presStyleLbl="parChTrans1D2" presStyleIdx="0" presStyleCnt="3"/>
      <dgm:spPr/>
    </dgm:pt>
    <dgm:pt modelId="{B2659585-3EB5-435C-BAAB-0A75A9D61B1E}" type="pres">
      <dgm:prSet presAssocID="{D8F8AAF1-CE68-4D2A-8B85-80FF10CB9C91}" presName="Name21" presStyleCnt="0"/>
      <dgm:spPr/>
    </dgm:pt>
    <dgm:pt modelId="{3BDD252F-B1FE-4430-9B9D-47FB2D310DFE}" type="pres">
      <dgm:prSet presAssocID="{D8F8AAF1-CE68-4D2A-8B85-80FF10CB9C91}" presName="level2Shape" presStyleLbl="asst1" presStyleIdx="0" presStyleCnt="1" custScaleX="177280" custScaleY="155718"/>
      <dgm:spPr/>
    </dgm:pt>
    <dgm:pt modelId="{8F21D2E8-62B2-4BFD-8A9F-161E4502CF94}" type="pres">
      <dgm:prSet presAssocID="{D8F8AAF1-CE68-4D2A-8B85-80FF10CB9C91}" presName="hierChild3" presStyleCnt="0"/>
      <dgm:spPr/>
    </dgm:pt>
    <dgm:pt modelId="{776A638E-4746-4A86-A889-18208BDBD85A}" type="pres">
      <dgm:prSet presAssocID="{92014FAA-2199-43FC-A2F4-34C833DC7A0C}" presName="Name19" presStyleLbl="parChTrans1D2" presStyleIdx="1" presStyleCnt="3"/>
      <dgm:spPr/>
    </dgm:pt>
    <dgm:pt modelId="{CE5400B3-B2D6-4A78-A2CA-77BAAD63DC2A}" type="pres">
      <dgm:prSet presAssocID="{1584894F-6C6D-48D2-A744-EE5A1F23C7E1}" presName="Name21" presStyleCnt="0"/>
      <dgm:spPr/>
    </dgm:pt>
    <dgm:pt modelId="{2ECB92D5-7542-4915-8287-011190282A43}" type="pres">
      <dgm:prSet presAssocID="{1584894F-6C6D-48D2-A744-EE5A1F23C7E1}" presName="level2Shape" presStyleLbl="node2" presStyleIdx="0" presStyleCnt="2" custScaleX="170177" custScaleY="165906"/>
      <dgm:spPr/>
    </dgm:pt>
    <dgm:pt modelId="{59502620-BE2D-41A7-9E7C-6E31E3A4E4FE}" type="pres">
      <dgm:prSet presAssocID="{1584894F-6C6D-48D2-A744-EE5A1F23C7E1}" presName="hierChild3" presStyleCnt="0"/>
      <dgm:spPr/>
    </dgm:pt>
    <dgm:pt modelId="{615D8473-1045-48E8-A661-9199F3704A48}" type="pres">
      <dgm:prSet presAssocID="{A518B61C-DB5E-4309-A6BF-F193B9E5C18B}" presName="Name19" presStyleLbl="parChTrans1D3" presStyleIdx="0" presStyleCnt="1"/>
      <dgm:spPr/>
    </dgm:pt>
    <dgm:pt modelId="{A9E34082-E207-4B05-8051-4F3C7BBE3B60}" type="pres">
      <dgm:prSet presAssocID="{009B5592-7133-4F95-91D8-391C91CDD629}" presName="Name21" presStyleCnt="0"/>
      <dgm:spPr/>
    </dgm:pt>
    <dgm:pt modelId="{6388F733-6C21-4D21-A40E-32C57B712834}" type="pres">
      <dgm:prSet presAssocID="{009B5592-7133-4F95-91D8-391C91CDD629}" presName="level2Shape" presStyleLbl="node3" presStyleIdx="0" presStyleCnt="1" custScaleX="377823" custScaleY="127955"/>
      <dgm:spPr/>
    </dgm:pt>
    <dgm:pt modelId="{6FE341D4-6819-429F-858D-35789DDB72B2}" type="pres">
      <dgm:prSet presAssocID="{009B5592-7133-4F95-91D8-391C91CDD629}" presName="hierChild3" presStyleCnt="0"/>
      <dgm:spPr/>
    </dgm:pt>
    <dgm:pt modelId="{09AB2013-4015-46DD-9075-561523C6BC6C}" type="pres">
      <dgm:prSet presAssocID="{DA61FD21-F5C4-483E-A674-0007450EB4BF}" presName="Name19" presStyleLbl="parChTrans1D4" presStyleIdx="0" presStyleCnt="1"/>
      <dgm:spPr/>
    </dgm:pt>
    <dgm:pt modelId="{823E5086-8BA7-44AE-9BC3-D2213EBA396A}" type="pres">
      <dgm:prSet presAssocID="{D6721673-37E3-402E-9AE7-F08867CEB225}" presName="Name21" presStyleCnt="0"/>
      <dgm:spPr/>
    </dgm:pt>
    <dgm:pt modelId="{0E967E16-60CA-4444-AFDB-027D732D96F8}" type="pres">
      <dgm:prSet presAssocID="{D6721673-37E3-402E-9AE7-F08867CEB225}" presName="level2Shape" presStyleLbl="node4" presStyleIdx="0" presStyleCnt="1" custScaleX="387064" custScaleY="117078"/>
      <dgm:spPr/>
    </dgm:pt>
    <dgm:pt modelId="{B621A7FF-1573-4C0B-9086-4EE45374C0A4}" type="pres">
      <dgm:prSet presAssocID="{D6721673-37E3-402E-9AE7-F08867CEB225}" presName="hierChild3" presStyleCnt="0"/>
      <dgm:spPr/>
    </dgm:pt>
    <dgm:pt modelId="{6937C4CE-E78C-4380-B84D-D9B19E51C436}" type="pres">
      <dgm:prSet presAssocID="{42DE4279-E73C-4FA8-8A63-3DD0944674F3}" presName="Name19" presStyleLbl="parChTrans1D2" presStyleIdx="2" presStyleCnt="3"/>
      <dgm:spPr/>
    </dgm:pt>
    <dgm:pt modelId="{49AAE0AA-1CDC-43E4-A1DB-9250E69F55F8}" type="pres">
      <dgm:prSet presAssocID="{4D23953C-DA78-42BB-B09C-8A92DE27A737}" presName="Name21" presStyleCnt="0"/>
      <dgm:spPr/>
    </dgm:pt>
    <dgm:pt modelId="{2931C0A7-A4D9-485C-8E73-46FB51A7BA20}" type="pres">
      <dgm:prSet presAssocID="{4D23953C-DA78-42BB-B09C-8A92DE27A737}" presName="level2Shape" presStyleLbl="node2" presStyleIdx="1" presStyleCnt="2" custScaleX="179265" custScaleY="163596"/>
      <dgm:spPr/>
    </dgm:pt>
    <dgm:pt modelId="{17538E92-A4E6-40DF-A79E-2CE2CEF1342F}" type="pres">
      <dgm:prSet presAssocID="{4D23953C-DA78-42BB-B09C-8A92DE27A737}" presName="hierChild3" presStyleCnt="0"/>
      <dgm:spPr/>
    </dgm:pt>
    <dgm:pt modelId="{ACDFC532-9AC5-4632-92D1-F860BC52D10B}" type="pres">
      <dgm:prSet presAssocID="{CDD237B1-3034-464A-A6B2-D8546D690F80}" presName="bgShapesFlow" presStyleCnt="0"/>
      <dgm:spPr/>
    </dgm:pt>
  </dgm:ptLst>
  <dgm:cxnLst>
    <dgm:cxn modelId="{86B6D918-AE44-40DF-B4FD-377C7FD583A2}" type="presOf" srcId="{CDD237B1-3034-464A-A6B2-D8546D690F80}" destId="{10FC4794-9255-4452-B1D0-27551028D14D}" srcOrd="0" destOrd="0" presId="urn:microsoft.com/office/officeart/2005/8/layout/hierarchy6"/>
    <dgm:cxn modelId="{3F6FD222-911E-4817-A40F-40503E7DDF91}" srcId="{CDD237B1-3034-464A-A6B2-D8546D690F80}" destId="{BC036EA9-A095-425B-AA7C-D1B2B2D1F75A}" srcOrd="0" destOrd="0" parTransId="{6D34E434-40A3-43BD-8732-F03988512514}" sibTransId="{CFD623FC-3077-475A-84AC-3B72BB04FDDC}"/>
    <dgm:cxn modelId="{E42FAB2D-3308-45D7-8FFD-FF4C3FBBFE45}" type="presOf" srcId="{42DE4279-E73C-4FA8-8A63-3DD0944674F3}" destId="{6937C4CE-E78C-4380-B84D-D9B19E51C436}" srcOrd="0" destOrd="0" presId="urn:microsoft.com/office/officeart/2005/8/layout/hierarchy6"/>
    <dgm:cxn modelId="{8DB6893F-FEFB-44F3-8C14-35BB525DB426}" srcId="{009B5592-7133-4F95-91D8-391C91CDD629}" destId="{D6721673-37E3-402E-9AE7-F08867CEB225}" srcOrd="0" destOrd="0" parTransId="{DA61FD21-F5C4-483E-A674-0007450EB4BF}" sibTransId="{8E49E02F-FC5C-485A-BE5A-E785119041B0}"/>
    <dgm:cxn modelId="{A1446145-C03C-421E-A8B4-3EBE82645C70}" type="presOf" srcId="{D8F8AAF1-CE68-4D2A-8B85-80FF10CB9C91}" destId="{3BDD252F-B1FE-4430-9B9D-47FB2D310DFE}" srcOrd="0" destOrd="0" presId="urn:microsoft.com/office/officeart/2005/8/layout/hierarchy6"/>
    <dgm:cxn modelId="{E4B02052-BEB7-4CB9-8696-CAA4215F1DA3}" type="presOf" srcId="{009B5592-7133-4F95-91D8-391C91CDD629}" destId="{6388F733-6C21-4D21-A40E-32C57B712834}" srcOrd="0" destOrd="0" presId="urn:microsoft.com/office/officeart/2005/8/layout/hierarchy6"/>
    <dgm:cxn modelId="{C95F8769-5D8C-4808-96F5-E9E0695F1E1D}" type="presOf" srcId="{1584894F-6C6D-48D2-A744-EE5A1F23C7E1}" destId="{2ECB92D5-7542-4915-8287-011190282A43}" srcOrd="0" destOrd="0" presId="urn:microsoft.com/office/officeart/2005/8/layout/hierarchy6"/>
    <dgm:cxn modelId="{F9807A79-C104-404B-BED7-2B8AF17C47D1}" type="presOf" srcId="{4D23953C-DA78-42BB-B09C-8A92DE27A737}" destId="{2931C0A7-A4D9-485C-8E73-46FB51A7BA20}" srcOrd="0" destOrd="0" presId="urn:microsoft.com/office/officeart/2005/8/layout/hierarchy6"/>
    <dgm:cxn modelId="{45B73588-64F3-4E64-A11E-C3162EB29F11}" type="presOf" srcId="{A518B61C-DB5E-4309-A6BF-F193B9E5C18B}" destId="{615D8473-1045-48E8-A661-9199F3704A48}" srcOrd="0" destOrd="0" presId="urn:microsoft.com/office/officeart/2005/8/layout/hierarchy6"/>
    <dgm:cxn modelId="{951C118A-9DCD-4BD4-9F51-CFB0CE98D29F}" type="presOf" srcId="{CA1468F9-9D4B-4089-BFC2-4022E00BCA04}" destId="{E6C3F754-F2C0-4AEB-9837-F0A5C7B7A069}" srcOrd="0" destOrd="0" presId="urn:microsoft.com/office/officeart/2005/8/layout/hierarchy6"/>
    <dgm:cxn modelId="{72C7F091-2FEE-4350-88EF-B60173F596E1}" srcId="{BC036EA9-A095-425B-AA7C-D1B2B2D1F75A}" destId="{D8F8AAF1-CE68-4D2A-8B85-80FF10CB9C91}" srcOrd="0" destOrd="0" parTransId="{CA1468F9-9D4B-4089-BFC2-4022E00BCA04}" sibTransId="{EDC0463B-76A5-4228-A133-0B7784678AF8}"/>
    <dgm:cxn modelId="{929DCBB5-978C-4D7F-8A78-C428DBB89C7D}" srcId="{1584894F-6C6D-48D2-A744-EE5A1F23C7E1}" destId="{009B5592-7133-4F95-91D8-391C91CDD629}" srcOrd="0" destOrd="0" parTransId="{A518B61C-DB5E-4309-A6BF-F193B9E5C18B}" sibTransId="{BAE435A3-6119-45F9-8E97-F292F7BC3851}"/>
    <dgm:cxn modelId="{ACDA6EC2-2839-4ABB-B80C-51A038B80755}" srcId="{BC036EA9-A095-425B-AA7C-D1B2B2D1F75A}" destId="{4D23953C-DA78-42BB-B09C-8A92DE27A737}" srcOrd="2" destOrd="0" parTransId="{42DE4279-E73C-4FA8-8A63-3DD0944674F3}" sibTransId="{AB86F52F-62A5-4D46-B5A6-0EE505C94C0C}"/>
    <dgm:cxn modelId="{3B94E4D3-43E9-4BB3-9F52-34A40345A3FD}" srcId="{BC036EA9-A095-425B-AA7C-D1B2B2D1F75A}" destId="{1584894F-6C6D-48D2-A744-EE5A1F23C7E1}" srcOrd="1" destOrd="0" parTransId="{92014FAA-2199-43FC-A2F4-34C833DC7A0C}" sibTransId="{3E77C89D-7C63-44FC-A571-809BCBA00E14}"/>
    <dgm:cxn modelId="{01C129EB-E036-4E98-BE48-B800859E7EB6}" type="presOf" srcId="{D6721673-37E3-402E-9AE7-F08867CEB225}" destId="{0E967E16-60CA-4444-AFDB-027D732D96F8}" srcOrd="0" destOrd="0" presId="urn:microsoft.com/office/officeart/2005/8/layout/hierarchy6"/>
    <dgm:cxn modelId="{7C1A26F1-4548-44C9-8078-DCD36AC6A9D4}" type="presOf" srcId="{92014FAA-2199-43FC-A2F4-34C833DC7A0C}" destId="{776A638E-4746-4A86-A889-18208BDBD85A}" srcOrd="0" destOrd="0" presId="urn:microsoft.com/office/officeart/2005/8/layout/hierarchy6"/>
    <dgm:cxn modelId="{9E5F32F4-F293-4B6E-A8F1-C590EF67F208}" type="presOf" srcId="{BC036EA9-A095-425B-AA7C-D1B2B2D1F75A}" destId="{7A548CE3-96A8-44D3-9A97-3A360EA9A60D}" srcOrd="0" destOrd="0" presId="urn:microsoft.com/office/officeart/2005/8/layout/hierarchy6"/>
    <dgm:cxn modelId="{CAF4DBFB-54B8-4A47-9533-D7C76C83B952}" type="presOf" srcId="{DA61FD21-F5C4-483E-A674-0007450EB4BF}" destId="{09AB2013-4015-46DD-9075-561523C6BC6C}" srcOrd="0" destOrd="0" presId="urn:microsoft.com/office/officeart/2005/8/layout/hierarchy6"/>
    <dgm:cxn modelId="{94F8ECA4-48B1-4661-AC37-D356BAA5935A}" type="presParOf" srcId="{10FC4794-9255-4452-B1D0-27551028D14D}" destId="{43DDBD63-9D17-46AF-B637-E0E10D45AD64}" srcOrd="0" destOrd="0" presId="urn:microsoft.com/office/officeart/2005/8/layout/hierarchy6"/>
    <dgm:cxn modelId="{8052C0CE-8212-4502-9B3C-3A91B12A543D}" type="presParOf" srcId="{43DDBD63-9D17-46AF-B637-E0E10D45AD64}" destId="{9023E70E-31D6-4935-BCB1-C554A7194B44}" srcOrd="0" destOrd="0" presId="urn:microsoft.com/office/officeart/2005/8/layout/hierarchy6"/>
    <dgm:cxn modelId="{8CB427AF-7100-40A8-9888-444C911F624C}" type="presParOf" srcId="{9023E70E-31D6-4935-BCB1-C554A7194B44}" destId="{8971A5E9-5630-405A-9BB7-D74CAE800DC4}" srcOrd="0" destOrd="0" presId="urn:microsoft.com/office/officeart/2005/8/layout/hierarchy6"/>
    <dgm:cxn modelId="{DDD8314B-A87F-4059-8923-F584318DD671}" type="presParOf" srcId="{8971A5E9-5630-405A-9BB7-D74CAE800DC4}" destId="{7A548CE3-96A8-44D3-9A97-3A360EA9A60D}" srcOrd="0" destOrd="0" presId="urn:microsoft.com/office/officeart/2005/8/layout/hierarchy6"/>
    <dgm:cxn modelId="{33A3F409-BA42-47C1-9E22-217DAD6A0D24}" type="presParOf" srcId="{8971A5E9-5630-405A-9BB7-D74CAE800DC4}" destId="{5472AA5B-0A20-46B4-B163-B5E7E14C2649}" srcOrd="1" destOrd="0" presId="urn:microsoft.com/office/officeart/2005/8/layout/hierarchy6"/>
    <dgm:cxn modelId="{7E112285-5953-42B5-86E9-EF0F378A9271}" type="presParOf" srcId="{5472AA5B-0A20-46B4-B163-B5E7E14C2649}" destId="{E6C3F754-F2C0-4AEB-9837-F0A5C7B7A069}" srcOrd="0" destOrd="0" presId="urn:microsoft.com/office/officeart/2005/8/layout/hierarchy6"/>
    <dgm:cxn modelId="{81A9A7DD-1BD6-4B4C-8227-BCBFDA3D9CE4}" type="presParOf" srcId="{5472AA5B-0A20-46B4-B163-B5E7E14C2649}" destId="{B2659585-3EB5-435C-BAAB-0A75A9D61B1E}" srcOrd="1" destOrd="0" presId="urn:microsoft.com/office/officeart/2005/8/layout/hierarchy6"/>
    <dgm:cxn modelId="{5E8F2931-4705-44AA-A0EE-797CB292D41A}" type="presParOf" srcId="{B2659585-3EB5-435C-BAAB-0A75A9D61B1E}" destId="{3BDD252F-B1FE-4430-9B9D-47FB2D310DFE}" srcOrd="0" destOrd="0" presId="urn:microsoft.com/office/officeart/2005/8/layout/hierarchy6"/>
    <dgm:cxn modelId="{0E1D2951-81C7-4EAA-A132-9623C8E0A94E}" type="presParOf" srcId="{B2659585-3EB5-435C-BAAB-0A75A9D61B1E}" destId="{8F21D2E8-62B2-4BFD-8A9F-161E4502CF94}" srcOrd="1" destOrd="0" presId="urn:microsoft.com/office/officeart/2005/8/layout/hierarchy6"/>
    <dgm:cxn modelId="{CD96DBAE-DA16-4131-94A8-5D266D932D3F}" type="presParOf" srcId="{5472AA5B-0A20-46B4-B163-B5E7E14C2649}" destId="{776A638E-4746-4A86-A889-18208BDBD85A}" srcOrd="2" destOrd="0" presId="urn:microsoft.com/office/officeart/2005/8/layout/hierarchy6"/>
    <dgm:cxn modelId="{B3459671-99CC-4DD4-A06A-EBE86C0563F5}" type="presParOf" srcId="{5472AA5B-0A20-46B4-B163-B5E7E14C2649}" destId="{CE5400B3-B2D6-4A78-A2CA-77BAAD63DC2A}" srcOrd="3" destOrd="0" presId="urn:microsoft.com/office/officeart/2005/8/layout/hierarchy6"/>
    <dgm:cxn modelId="{B7C1C452-3763-43CB-A140-9D13B1253F86}" type="presParOf" srcId="{CE5400B3-B2D6-4A78-A2CA-77BAAD63DC2A}" destId="{2ECB92D5-7542-4915-8287-011190282A43}" srcOrd="0" destOrd="0" presId="urn:microsoft.com/office/officeart/2005/8/layout/hierarchy6"/>
    <dgm:cxn modelId="{AA436D33-1C7C-49EE-98B2-65C770C16C56}" type="presParOf" srcId="{CE5400B3-B2D6-4A78-A2CA-77BAAD63DC2A}" destId="{59502620-BE2D-41A7-9E7C-6E31E3A4E4FE}" srcOrd="1" destOrd="0" presId="urn:microsoft.com/office/officeart/2005/8/layout/hierarchy6"/>
    <dgm:cxn modelId="{4F01A74D-CB7E-4399-A744-E68625E01234}" type="presParOf" srcId="{59502620-BE2D-41A7-9E7C-6E31E3A4E4FE}" destId="{615D8473-1045-48E8-A661-9199F3704A48}" srcOrd="0" destOrd="0" presId="urn:microsoft.com/office/officeart/2005/8/layout/hierarchy6"/>
    <dgm:cxn modelId="{042CED7D-9629-489C-AD6C-35BBF3B73D4A}" type="presParOf" srcId="{59502620-BE2D-41A7-9E7C-6E31E3A4E4FE}" destId="{A9E34082-E207-4B05-8051-4F3C7BBE3B60}" srcOrd="1" destOrd="0" presId="urn:microsoft.com/office/officeart/2005/8/layout/hierarchy6"/>
    <dgm:cxn modelId="{A5A9B264-451C-4EF1-AEC3-F1C0252EE2C6}" type="presParOf" srcId="{A9E34082-E207-4B05-8051-4F3C7BBE3B60}" destId="{6388F733-6C21-4D21-A40E-32C57B712834}" srcOrd="0" destOrd="0" presId="urn:microsoft.com/office/officeart/2005/8/layout/hierarchy6"/>
    <dgm:cxn modelId="{0A958960-45C1-4AC8-9D6B-C7A6CF16E41D}" type="presParOf" srcId="{A9E34082-E207-4B05-8051-4F3C7BBE3B60}" destId="{6FE341D4-6819-429F-858D-35789DDB72B2}" srcOrd="1" destOrd="0" presId="urn:microsoft.com/office/officeart/2005/8/layout/hierarchy6"/>
    <dgm:cxn modelId="{CC408177-DCDE-48DE-82CD-1D416150E633}" type="presParOf" srcId="{6FE341D4-6819-429F-858D-35789DDB72B2}" destId="{09AB2013-4015-46DD-9075-561523C6BC6C}" srcOrd="0" destOrd="0" presId="urn:microsoft.com/office/officeart/2005/8/layout/hierarchy6"/>
    <dgm:cxn modelId="{16B47DF7-7199-42AA-87BC-18389EE6E12F}" type="presParOf" srcId="{6FE341D4-6819-429F-858D-35789DDB72B2}" destId="{823E5086-8BA7-44AE-9BC3-D2213EBA396A}" srcOrd="1" destOrd="0" presId="urn:microsoft.com/office/officeart/2005/8/layout/hierarchy6"/>
    <dgm:cxn modelId="{7097F1E4-95D2-45B2-AAB6-7A30C9D6AB4E}" type="presParOf" srcId="{823E5086-8BA7-44AE-9BC3-D2213EBA396A}" destId="{0E967E16-60CA-4444-AFDB-027D732D96F8}" srcOrd="0" destOrd="0" presId="urn:microsoft.com/office/officeart/2005/8/layout/hierarchy6"/>
    <dgm:cxn modelId="{82EB2A0B-95D2-4DC1-A359-804765778E63}" type="presParOf" srcId="{823E5086-8BA7-44AE-9BC3-D2213EBA396A}" destId="{B621A7FF-1573-4C0B-9086-4EE45374C0A4}" srcOrd="1" destOrd="0" presId="urn:microsoft.com/office/officeart/2005/8/layout/hierarchy6"/>
    <dgm:cxn modelId="{59650B5F-DE1E-4AF0-ADD7-0343344FB915}" type="presParOf" srcId="{5472AA5B-0A20-46B4-B163-B5E7E14C2649}" destId="{6937C4CE-E78C-4380-B84D-D9B19E51C436}" srcOrd="4" destOrd="0" presId="urn:microsoft.com/office/officeart/2005/8/layout/hierarchy6"/>
    <dgm:cxn modelId="{9B1BF11B-010B-4770-AE86-B0BDF165F90C}" type="presParOf" srcId="{5472AA5B-0A20-46B4-B163-B5E7E14C2649}" destId="{49AAE0AA-1CDC-43E4-A1DB-9250E69F55F8}" srcOrd="5" destOrd="0" presId="urn:microsoft.com/office/officeart/2005/8/layout/hierarchy6"/>
    <dgm:cxn modelId="{84BEB587-B85F-4ABE-94E7-8F761980D02E}" type="presParOf" srcId="{49AAE0AA-1CDC-43E4-A1DB-9250E69F55F8}" destId="{2931C0A7-A4D9-485C-8E73-46FB51A7BA20}" srcOrd="0" destOrd="0" presId="urn:microsoft.com/office/officeart/2005/8/layout/hierarchy6"/>
    <dgm:cxn modelId="{6A40F387-D748-4989-A7F5-DF3C326AD9CD}" type="presParOf" srcId="{49AAE0AA-1CDC-43E4-A1DB-9250E69F55F8}" destId="{17538E92-A4E6-40DF-A79E-2CE2CEF1342F}" srcOrd="1" destOrd="0" presId="urn:microsoft.com/office/officeart/2005/8/layout/hierarchy6"/>
    <dgm:cxn modelId="{A9471500-C941-48DB-BBA4-7886D97A252E}" type="presParOf" srcId="{10FC4794-9255-4452-B1D0-27551028D14D}" destId="{ACDFC532-9AC5-4632-92D1-F860BC52D10B}"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E048D3-D339-40CF-8C57-43EBAFB7D6B7}">
      <dsp:nvSpPr>
        <dsp:cNvPr id="0" name=""/>
        <dsp:cNvSpPr/>
      </dsp:nvSpPr>
      <dsp:spPr>
        <a:xfrm>
          <a:off x="6492066" y="2293435"/>
          <a:ext cx="1744655" cy="1744655"/>
        </a:xfrm>
        <a:prstGeom prst="ellipse">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Little incentive to invest</a:t>
          </a:r>
        </a:p>
      </dsp:txBody>
      <dsp:txXfrm>
        <a:off x="6747565" y="2548934"/>
        <a:ext cx="1233657" cy="1233657"/>
      </dsp:txXfrm>
    </dsp:sp>
    <dsp:sp modelId="{B65DACD9-3026-40BD-BC36-6BC9A81A3071}">
      <dsp:nvSpPr>
        <dsp:cNvPr id="0" name=""/>
        <dsp:cNvSpPr/>
      </dsp:nvSpPr>
      <dsp:spPr>
        <a:xfrm rot="16176048">
          <a:off x="7081987" y="2008384"/>
          <a:ext cx="548835" cy="21321"/>
        </a:xfrm>
        <a:custGeom>
          <a:avLst/>
          <a:gdLst/>
          <a:ahLst/>
          <a:cxnLst/>
          <a:rect l="0" t="0" r="0" b="0"/>
          <a:pathLst>
            <a:path>
              <a:moveTo>
                <a:pt x="0" y="10660"/>
              </a:moveTo>
              <a:lnTo>
                <a:pt x="548835" y="1066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7342683" y="2005324"/>
        <a:ext cx="27441" cy="27441"/>
      </dsp:txXfrm>
    </dsp:sp>
    <dsp:sp modelId="{3552DBC6-E153-4793-B287-139940C0732D}">
      <dsp:nvSpPr>
        <dsp:cNvPr id="0" name=""/>
        <dsp:cNvSpPr/>
      </dsp:nvSpPr>
      <dsp:spPr>
        <a:xfrm>
          <a:off x="6476087" y="0"/>
          <a:ext cx="1744655" cy="1744655"/>
        </a:xfrm>
        <a:prstGeom prst="ellipse">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When Property is held in common</a:t>
          </a:r>
        </a:p>
      </dsp:txBody>
      <dsp:txXfrm>
        <a:off x="6731586" y="255499"/>
        <a:ext cx="1233657" cy="1233657"/>
      </dsp:txXfrm>
    </dsp:sp>
    <dsp:sp modelId="{28FDA270-DBF2-430C-B974-8C6956198F7E}">
      <dsp:nvSpPr>
        <dsp:cNvPr id="0" name=""/>
        <dsp:cNvSpPr/>
      </dsp:nvSpPr>
      <dsp:spPr>
        <a:xfrm>
          <a:off x="8236722" y="3155102"/>
          <a:ext cx="525704" cy="21321"/>
        </a:xfrm>
        <a:custGeom>
          <a:avLst/>
          <a:gdLst/>
          <a:ahLst/>
          <a:cxnLst/>
          <a:rect l="0" t="0" r="0" b="0"/>
          <a:pathLst>
            <a:path>
              <a:moveTo>
                <a:pt x="0" y="10660"/>
              </a:moveTo>
              <a:lnTo>
                <a:pt x="525704" y="1066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486431" y="3152620"/>
        <a:ext cx="26285" cy="26285"/>
      </dsp:txXfrm>
    </dsp:sp>
    <dsp:sp modelId="{AAB75444-EF47-42EF-82C6-71B52F1E05A1}">
      <dsp:nvSpPr>
        <dsp:cNvPr id="0" name=""/>
        <dsp:cNvSpPr/>
      </dsp:nvSpPr>
      <dsp:spPr>
        <a:xfrm>
          <a:off x="8762426" y="2293435"/>
          <a:ext cx="1744655" cy="1744655"/>
        </a:xfrm>
        <a:prstGeom prst="ellipse">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It prevents generosity</a:t>
          </a:r>
        </a:p>
      </dsp:txBody>
      <dsp:txXfrm>
        <a:off x="9017925" y="2548934"/>
        <a:ext cx="1233657" cy="1233657"/>
      </dsp:txXfrm>
    </dsp:sp>
    <dsp:sp modelId="{F044573E-13DF-416E-8D58-FFDFD9B1AEF7}">
      <dsp:nvSpPr>
        <dsp:cNvPr id="0" name=""/>
        <dsp:cNvSpPr/>
      </dsp:nvSpPr>
      <dsp:spPr>
        <a:xfrm rot="5400000">
          <a:off x="7101542" y="4290282"/>
          <a:ext cx="525704" cy="21321"/>
        </a:xfrm>
        <a:custGeom>
          <a:avLst/>
          <a:gdLst/>
          <a:ahLst/>
          <a:cxnLst/>
          <a:rect l="0" t="0" r="0" b="0"/>
          <a:pathLst>
            <a:path>
              <a:moveTo>
                <a:pt x="0" y="10660"/>
              </a:moveTo>
              <a:lnTo>
                <a:pt x="525704" y="1066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351251" y="4287800"/>
        <a:ext cx="26285" cy="26285"/>
      </dsp:txXfrm>
    </dsp:sp>
    <dsp:sp modelId="{B09ED160-441E-4E8D-BC9A-9C27EBF31961}">
      <dsp:nvSpPr>
        <dsp:cNvPr id="0" name=""/>
        <dsp:cNvSpPr/>
      </dsp:nvSpPr>
      <dsp:spPr>
        <a:xfrm>
          <a:off x="6492066" y="4563795"/>
          <a:ext cx="1744655" cy="1744655"/>
        </a:xfrm>
        <a:prstGeom prst="ellipse">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Ergo: Property should be private</a:t>
          </a:r>
        </a:p>
      </dsp:txBody>
      <dsp:txXfrm>
        <a:off x="6747565" y="4819294"/>
        <a:ext cx="1233657" cy="1233657"/>
      </dsp:txXfrm>
    </dsp:sp>
    <dsp:sp modelId="{7EBCF0C3-24A2-404C-892A-8098F766AF18}">
      <dsp:nvSpPr>
        <dsp:cNvPr id="0" name=""/>
        <dsp:cNvSpPr/>
      </dsp:nvSpPr>
      <dsp:spPr>
        <a:xfrm rot="10800000">
          <a:off x="5966362" y="3155102"/>
          <a:ext cx="525704" cy="21321"/>
        </a:xfrm>
        <a:custGeom>
          <a:avLst/>
          <a:gdLst/>
          <a:ahLst/>
          <a:cxnLst/>
          <a:rect l="0" t="0" r="0" b="0"/>
          <a:pathLst>
            <a:path>
              <a:moveTo>
                <a:pt x="0" y="10660"/>
              </a:moveTo>
              <a:lnTo>
                <a:pt x="525704" y="1066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6216071" y="3152620"/>
        <a:ext cx="26285" cy="26285"/>
      </dsp:txXfrm>
    </dsp:sp>
    <dsp:sp modelId="{3450EE2F-017B-4D35-BCC0-F69275C42DE9}">
      <dsp:nvSpPr>
        <dsp:cNvPr id="0" name=""/>
        <dsp:cNvSpPr/>
      </dsp:nvSpPr>
      <dsp:spPr>
        <a:xfrm>
          <a:off x="4221706" y="2293435"/>
          <a:ext cx="1744655" cy="1744655"/>
        </a:xfrm>
        <a:prstGeom prst="ellipse">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No one maintains it</a:t>
          </a:r>
        </a:p>
      </dsp:txBody>
      <dsp:txXfrm>
        <a:off x="4477205" y="2548934"/>
        <a:ext cx="1233657" cy="12336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90CB4A-A789-4751-9F2D-8788FD249AB3}">
      <dsp:nvSpPr>
        <dsp:cNvPr id="0" name=""/>
        <dsp:cNvSpPr/>
      </dsp:nvSpPr>
      <dsp:spPr>
        <a:xfrm>
          <a:off x="3290072" y="1589808"/>
          <a:ext cx="1512114" cy="135010"/>
        </a:xfrm>
        <a:custGeom>
          <a:avLst/>
          <a:gdLst/>
          <a:ahLst/>
          <a:cxnLst/>
          <a:rect l="0" t="0" r="0" b="0"/>
          <a:pathLst>
            <a:path>
              <a:moveTo>
                <a:pt x="0" y="135010"/>
              </a:moveTo>
              <a:lnTo>
                <a:pt x="1512114" y="135010"/>
              </a:lnTo>
              <a:lnTo>
                <a:pt x="1512114"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6D0D13-BC92-4F08-AEB2-C829766099D4}">
      <dsp:nvSpPr>
        <dsp:cNvPr id="0" name=""/>
        <dsp:cNvSpPr/>
      </dsp:nvSpPr>
      <dsp:spPr>
        <a:xfrm>
          <a:off x="3290072" y="1724819"/>
          <a:ext cx="3024229" cy="1393305"/>
        </a:xfrm>
        <a:custGeom>
          <a:avLst/>
          <a:gdLst/>
          <a:ahLst/>
          <a:cxnLst/>
          <a:rect l="0" t="0" r="0" b="0"/>
          <a:pathLst>
            <a:path>
              <a:moveTo>
                <a:pt x="0" y="0"/>
              </a:moveTo>
              <a:lnTo>
                <a:pt x="2808212" y="0"/>
              </a:lnTo>
              <a:lnTo>
                <a:pt x="2808212" y="1393305"/>
              </a:lnTo>
              <a:lnTo>
                <a:pt x="3024229" y="139330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6544E9-D554-4D03-8183-3612ED6C86F6}">
      <dsp:nvSpPr>
        <dsp:cNvPr id="0" name=""/>
        <dsp:cNvSpPr/>
      </dsp:nvSpPr>
      <dsp:spPr>
        <a:xfrm>
          <a:off x="3290072" y="1724819"/>
          <a:ext cx="3024229" cy="464435"/>
        </a:xfrm>
        <a:custGeom>
          <a:avLst/>
          <a:gdLst/>
          <a:ahLst/>
          <a:cxnLst/>
          <a:rect l="0" t="0" r="0" b="0"/>
          <a:pathLst>
            <a:path>
              <a:moveTo>
                <a:pt x="0" y="0"/>
              </a:moveTo>
              <a:lnTo>
                <a:pt x="2808212" y="0"/>
              </a:lnTo>
              <a:lnTo>
                <a:pt x="2808212" y="464435"/>
              </a:lnTo>
              <a:lnTo>
                <a:pt x="3024229" y="46443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6F1A3A-D266-4090-B2FE-A934AF860A6B}">
      <dsp:nvSpPr>
        <dsp:cNvPr id="0" name=""/>
        <dsp:cNvSpPr/>
      </dsp:nvSpPr>
      <dsp:spPr>
        <a:xfrm>
          <a:off x="3290072" y="1260383"/>
          <a:ext cx="3024229" cy="464435"/>
        </a:xfrm>
        <a:custGeom>
          <a:avLst/>
          <a:gdLst/>
          <a:ahLst/>
          <a:cxnLst/>
          <a:rect l="0" t="0" r="0" b="0"/>
          <a:pathLst>
            <a:path>
              <a:moveTo>
                <a:pt x="0" y="464435"/>
              </a:moveTo>
              <a:lnTo>
                <a:pt x="2808212" y="464435"/>
              </a:lnTo>
              <a:lnTo>
                <a:pt x="2808212" y="0"/>
              </a:lnTo>
              <a:lnTo>
                <a:pt x="3024229"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2F0407-83A3-43D4-8483-3A41C451B516}">
      <dsp:nvSpPr>
        <dsp:cNvPr id="0" name=""/>
        <dsp:cNvSpPr/>
      </dsp:nvSpPr>
      <dsp:spPr>
        <a:xfrm>
          <a:off x="3290072" y="331513"/>
          <a:ext cx="3024229" cy="1393305"/>
        </a:xfrm>
        <a:custGeom>
          <a:avLst/>
          <a:gdLst/>
          <a:ahLst/>
          <a:cxnLst/>
          <a:rect l="0" t="0" r="0" b="0"/>
          <a:pathLst>
            <a:path>
              <a:moveTo>
                <a:pt x="0" y="1393305"/>
              </a:moveTo>
              <a:lnTo>
                <a:pt x="2808212" y="1393305"/>
              </a:lnTo>
              <a:lnTo>
                <a:pt x="2808212" y="0"/>
              </a:lnTo>
              <a:lnTo>
                <a:pt x="3024229"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E20984-C30F-4B88-9B12-27158C6ABD6B}">
      <dsp:nvSpPr>
        <dsp:cNvPr id="0" name=""/>
        <dsp:cNvSpPr/>
      </dsp:nvSpPr>
      <dsp:spPr>
        <a:xfrm>
          <a:off x="1129909" y="1395394"/>
          <a:ext cx="2160163" cy="65884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With barter, you can only exchange with someone who wants what you are offering</a:t>
          </a:r>
        </a:p>
      </dsp:txBody>
      <dsp:txXfrm>
        <a:off x="1129909" y="1395394"/>
        <a:ext cx="2160163" cy="658849"/>
      </dsp:txXfrm>
    </dsp:sp>
    <dsp:sp modelId="{AD33B404-4E6C-4E6F-9569-6B65C0016F46}">
      <dsp:nvSpPr>
        <dsp:cNvPr id="0" name=""/>
        <dsp:cNvSpPr/>
      </dsp:nvSpPr>
      <dsp:spPr>
        <a:xfrm>
          <a:off x="6314302" y="2088"/>
          <a:ext cx="2160163" cy="65884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Money allows you to purchase from anyone </a:t>
          </a:r>
          <a:br>
            <a:rPr lang="en-US" sz="1400" kern="1200" dirty="0"/>
          </a:br>
          <a:r>
            <a:rPr lang="en-US" sz="1400" kern="1200" dirty="0"/>
            <a:t>willing to sell</a:t>
          </a:r>
        </a:p>
      </dsp:txBody>
      <dsp:txXfrm>
        <a:off x="6314302" y="2088"/>
        <a:ext cx="2160163" cy="658849"/>
      </dsp:txXfrm>
    </dsp:sp>
    <dsp:sp modelId="{AD966E6E-82D1-45DA-A10F-D2CDDBB3F90C}">
      <dsp:nvSpPr>
        <dsp:cNvPr id="0" name=""/>
        <dsp:cNvSpPr/>
      </dsp:nvSpPr>
      <dsp:spPr>
        <a:xfrm>
          <a:off x="6314302" y="930958"/>
          <a:ext cx="2160163" cy="65884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A seller can sell to </a:t>
          </a:r>
          <a:br>
            <a:rPr lang="en-US" sz="1400" kern="1200" dirty="0"/>
          </a:br>
          <a:r>
            <a:rPr lang="en-US" sz="1400" kern="1200" dirty="0"/>
            <a:t>anyone who wants </a:t>
          </a:r>
          <a:br>
            <a:rPr lang="en-US" sz="1400" kern="1200" dirty="0"/>
          </a:br>
          <a:r>
            <a:rPr lang="en-US" sz="1400" kern="1200" dirty="0"/>
            <a:t>the goods for sale</a:t>
          </a:r>
        </a:p>
      </dsp:txBody>
      <dsp:txXfrm>
        <a:off x="6314302" y="930958"/>
        <a:ext cx="2160163" cy="658849"/>
      </dsp:txXfrm>
    </dsp:sp>
    <dsp:sp modelId="{06AE6675-A6E9-49B4-ACCD-EA89E2820E49}">
      <dsp:nvSpPr>
        <dsp:cNvPr id="0" name=""/>
        <dsp:cNvSpPr/>
      </dsp:nvSpPr>
      <dsp:spPr>
        <a:xfrm>
          <a:off x="6314302" y="1859829"/>
          <a:ext cx="2160163" cy="65884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Money can be held until the time to buy is right</a:t>
          </a:r>
        </a:p>
      </dsp:txBody>
      <dsp:txXfrm>
        <a:off x="6314302" y="1859829"/>
        <a:ext cx="2160163" cy="658849"/>
      </dsp:txXfrm>
    </dsp:sp>
    <dsp:sp modelId="{FBCBBC6D-84A5-4958-902A-109B1B54245D}">
      <dsp:nvSpPr>
        <dsp:cNvPr id="0" name=""/>
        <dsp:cNvSpPr/>
      </dsp:nvSpPr>
      <dsp:spPr>
        <a:xfrm>
          <a:off x="6314302" y="2788699"/>
          <a:ext cx="2160163" cy="65884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Money helps measure </a:t>
          </a:r>
          <a:br>
            <a:rPr lang="en-US" sz="1400" kern="1200" dirty="0"/>
          </a:br>
          <a:r>
            <a:rPr lang="en-US" sz="1400" kern="1200" dirty="0"/>
            <a:t>the relative value </a:t>
          </a:r>
          <a:br>
            <a:rPr lang="en-US" sz="1400" kern="1200" dirty="0"/>
          </a:br>
          <a:r>
            <a:rPr lang="en-US" sz="1400" kern="1200" dirty="0"/>
            <a:t>of different goods</a:t>
          </a:r>
        </a:p>
      </dsp:txBody>
      <dsp:txXfrm>
        <a:off x="6314302" y="2788699"/>
        <a:ext cx="2160163" cy="658849"/>
      </dsp:txXfrm>
    </dsp:sp>
    <dsp:sp modelId="{69214D4F-804C-41FC-8DEA-3FB416B9BA4E}">
      <dsp:nvSpPr>
        <dsp:cNvPr id="0" name=""/>
        <dsp:cNvSpPr/>
      </dsp:nvSpPr>
      <dsp:spPr>
        <a:xfrm>
          <a:off x="3722105" y="930958"/>
          <a:ext cx="2160163" cy="65884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No need to barter, if you have coins or money</a:t>
          </a:r>
        </a:p>
      </dsp:txBody>
      <dsp:txXfrm>
        <a:off x="3722105" y="930958"/>
        <a:ext cx="2160163" cy="6588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548CE3-96A8-44D3-9A97-3A360EA9A60D}">
      <dsp:nvSpPr>
        <dsp:cNvPr id="0" name=""/>
        <dsp:cNvSpPr/>
      </dsp:nvSpPr>
      <dsp:spPr>
        <a:xfrm>
          <a:off x="710185" y="56282"/>
          <a:ext cx="3224654" cy="52770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Use money to found a bank</a:t>
          </a:r>
        </a:p>
      </dsp:txBody>
      <dsp:txXfrm>
        <a:off x="725641" y="71738"/>
        <a:ext cx="3193742" cy="496794"/>
      </dsp:txXfrm>
    </dsp:sp>
    <dsp:sp modelId="{E6C3F754-F2C0-4AEB-9837-F0A5C7B7A069}">
      <dsp:nvSpPr>
        <dsp:cNvPr id="0" name=""/>
        <dsp:cNvSpPr/>
      </dsp:nvSpPr>
      <dsp:spPr>
        <a:xfrm>
          <a:off x="702024" y="583988"/>
          <a:ext cx="1620488" cy="211082"/>
        </a:xfrm>
        <a:custGeom>
          <a:avLst/>
          <a:gdLst/>
          <a:ahLst/>
          <a:cxnLst/>
          <a:rect l="0" t="0" r="0" b="0"/>
          <a:pathLst>
            <a:path>
              <a:moveTo>
                <a:pt x="1620488" y="0"/>
              </a:moveTo>
              <a:lnTo>
                <a:pt x="1620488" y="105541"/>
              </a:lnTo>
              <a:lnTo>
                <a:pt x="0" y="105541"/>
              </a:lnTo>
              <a:lnTo>
                <a:pt x="0" y="21108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DD252F-B1FE-4430-9B9D-47FB2D310DFE}">
      <dsp:nvSpPr>
        <dsp:cNvPr id="0" name=""/>
        <dsp:cNvSpPr/>
      </dsp:nvSpPr>
      <dsp:spPr>
        <a:xfrm>
          <a:off x="385" y="795071"/>
          <a:ext cx="1403276" cy="82173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Gather deposits</a:t>
          </a:r>
        </a:p>
        <a:p>
          <a:pPr marL="0" lvl="0" indent="0" algn="ctr" defTabSz="622300">
            <a:lnSpc>
              <a:spcPct val="90000"/>
            </a:lnSpc>
            <a:spcBef>
              <a:spcPct val="0"/>
            </a:spcBef>
            <a:spcAft>
              <a:spcPct val="35000"/>
            </a:spcAft>
            <a:buNone/>
          </a:pPr>
          <a:r>
            <a:rPr lang="en-US" sz="1400" kern="1200" dirty="0"/>
            <a:t>(cash to cover withdraws)</a:t>
          </a:r>
        </a:p>
      </dsp:txBody>
      <dsp:txXfrm>
        <a:off x="24453" y="819139"/>
        <a:ext cx="1355140" cy="773597"/>
      </dsp:txXfrm>
    </dsp:sp>
    <dsp:sp modelId="{776A638E-4746-4A86-A889-18208BDBD85A}">
      <dsp:nvSpPr>
        <dsp:cNvPr id="0" name=""/>
        <dsp:cNvSpPr/>
      </dsp:nvSpPr>
      <dsp:spPr>
        <a:xfrm>
          <a:off x="2268936" y="583988"/>
          <a:ext cx="91440" cy="211082"/>
        </a:xfrm>
        <a:custGeom>
          <a:avLst/>
          <a:gdLst/>
          <a:ahLst/>
          <a:cxnLst/>
          <a:rect l="0" t="0" r="0" b="0"/>
          <a:pathLst>
            <a:path>
              <a:moveTo>
                <a:pt x="53576" y="0"/>
              </a:moveTo>
              <a:lnTo>
                <a:pt x="53576" y="105541"/>
              </a:lnTo>
              <a:lnTo>
                <a:pt x="45720" y="105541"/>
              </a:lnTo>
              <a:lnTo>
                <a:pt x="45720" y="21108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CB92D5-7542-4915-8287-011190282A43}">
      <dsp:nvSpPr>
        <dsp:cNvPr id="0" name=""/>
        <dsp:cNvSpPr/>
      </dsp:nvSpPr>
      <dsp:spPr>
        <a:xfrm>
          <a:off x="1641130" y="795071"/>
          <a:ext cx="1347052" cy="87549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Lend wisely</a:t>
          </a:r>
        </a:p>
        <a:p>
          <a:pPr marL="0" lvl="0" indent="0" algn="ctr" defTabSz="622300">
            <a:lnSpc>
              <a:spcPct val="90000"/>
            </a:lnSpc>
            <a:spcBef>
              <a:spcPct val="0"/>
            </a:spcBef>
            <a:spcAft>
              <a:spcPct val="35000"/>
            </a:spcAft>
            <a:buNone/>
          </a:pPr>
          <a:r>
            <a:rPr lang="en-US" sz="1400" kern="1200" dirty="0"/>
            <a:t>(monitor loans)</a:t>
          </a:r>
        </a:p>
      </dsp:txBody>
      <dsp:txXfrm>
        <a:off x="1666772" y="820713"/>
        <a:ext cx="1295768" cy="824212"/>
      </dsp:txXfrm>
    </dsp:sp>
    <dsp:sp modelId="{615D8473-1045-48E8-A661-9199F3704A48}">
      <dsp:nvSpPr>
        <dsp:cNvPr id="0" name=""/>
        <dsp:cNvSpPr/>
      </dsp:nvSpPr>
      <dsp:spPr>
        <a:xfrm>
          <a:off x="2268936" y="1670567"/>
          <a:ext cx="91440" cy="211082"/>
        </a:xfrm>
        <a:custGeom>
          <a:avLst/>
          <a:gdLst/>
          <a:ahLst/>
          <a:cxnLst/>
          <a:rect l="0" t="0" r="0" b="0"/>
          <a:pathLst>
            <a:path>
              <a:moveTo>
                <a:pt x="45720" y="0"/>
              </a:moveTo>
              <a:lnTo>
                <a:pt x="45720" y="211082"/>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88F733-6C21-4D21-A40E-32C57B712834}">
      <dsp:nvSpPr>
        <dsp:cNvPr id="0" name=""/>
        <dsp:cNvSpPr/>
      </dsp:nvSpPr>
      <dsp:spPr>
        <a:xfrm>
          <a:off x="819309" y="1881650"/>
          <a:ext cx="2990693" cy="67522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As your bank grows, costs decrease &amp; profits multiply </a:t>
          </a:r>
        </a:p>
      </dsp:txBody>
      <dsp:txXfrm>
        <a:off x="839086" y="1901427"/>
        <a:ext cx="2951139" cy="635672"/>
      </dsp:txXfrm>
    </dsp:sp>
    <dsp:sp modelId="{09AB2013-4015-46DD-9075-561523C6BC6C}">
      <dsp:nvSpPr>
        <dsp:cNvPr id="0" name=""/>
        <dsp:cNvSpPr/>
      </dsp:nvSpPr>
      <dsp:spPr>
        <a:xfrm>
          <a:off x="2268936" y="2556876"/>
          <a:ext cx="91440" cy="211082"/>
        </a:xfrm>
        <a:custGeom>
          <a:avLst/>
          <a:gdLst/>
          <a:ahLst/>
          <a:cxnLst/>
          <a:rect l="0" t="0" r="0" b="0"/>
          <a:pathLst>
            <a:path>
              <a:moveTo>
                <a:pt x="45720" y="0"/>
              </a:moveTo>
              <a:lnTo>
                <a:pt x="45720" y="211082"/>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967E16-60CA-4444-AFDB-027D732D96F8}">
      <dsp:nvSpPr>
        <dsp:cNvPr id="0" name=""/>
        <dsp:cNvSpPr/>
      </dsp:nvSpPr>
      <dsp:spPr>
        <a:xfrm>
          <a:off x="782735" y="2767959"/>
          <a:ext cx="3063841" cy="61782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PROFIT from Money</a:t>
          </a:r>
        </a:p>
      </dsp:txBody>
      <dsp:txXfrm>
        <a:off x="800831" y="2786055"/>
        <a:ext cx="3027649" cy="581635"/>
      </dsp:txXfrm>
    </dsp:sp>
    <dsp:sp modelId="{6937C4CE-E78C-4380-B84D-D9B19E51C436}">
      <dsp:nvSpPr>
        <dsp:cNvPr id="0" name=""/>
        <dsp:cNvSpPr/>
      </dsp:nvSpPr>
      <dsp:spPr>
        <a:xfrm>
          <a:off x="2322512" y="583988"/>
          <a:ext cx="1612632" cy="211082"/>
        </a:xfrm>
        <a:custGeom>
          <a:avLst/>
          <a:gdLst/>
          <a:ahLst/>
          <a:cxnLst/>
          <a:rect l="0" t="0" r="0" b="0"/>
          <a:pathLst>
            <a:path>
              <a:moveTo>
                <a:pt x="0" y="0"/>
              </a:moveTo>
              <a:lnTo>
                <a:pt x="0" y="105541"/>
              </a:lnTo>
              <a:lnTo>
                <a:pt x="1612632" y="105541"/>
              </a:lnTo>
              <a:lnTo>
                <a:pt x="1612632" y="21108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31C0A7-A4D9-485C-8E73-46FB51A7BA20}">
      <dsp:nvSpPr>
        <dsp:cNvPr id="0" name=""/>
        <dsp:cNvSpPr/>
      </dsp:nvSpPr>
      <dsp:spPr>
        <a:xfrm>
          <a:off x="3225650" y="795071"/>
          <a:ext cx="1418989" cy="86330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Spread your risks across investments</a:t>
          </a:r>
        </a:p>
      </dsp:txBody>
      <dsp:txXfrm>
        <a:off x="3250935" y="820356"/>
        <a:ext cx="1368419" cy="812736"/>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1/30/19</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1/30/19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1/30/19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1/30/19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1/30/19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1/30/19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1/30/19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1/30/19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1/30/19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1/30/19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1/30/19</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1/30/19</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Physiocrats" TargetMode="External"/><Relationship Id="rId2" Type="http://schemas.openxmlformats.org/officeDocument/2006/relationships/image" Target="../media/image5.jpg"/><Relationship Id="rId1" Type="http://schemas.openxmlformats.org/officeDocument/2006/relationships/slideLayout" Target="../slideLayouts/slideLayout9.xml"/><Relationship Id="rId6" Type="http://schemas.openxmlformats.org/officeDocument/2006/relationships/hyperlink" Target="https://en.wikipedia.org/wiki/Oriental_despotism" TargetMode="External"/><Relationship Id="rId5" Type="http://schemas.openxmlformats.org/officeDocument/2006/relationships/hyperlink" Target="https://en.wikipedia.org/wiki/Physiocracy" TargetMode="External"/><Relationship Id="rId4" Type="http://schemas.openxmlformats.org/officeDocument/2006/relationships/hyperlink" Target="https://en.wikipedia.org/wiki/Tableau_%C3%A9conomiqu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Factors of Production</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67164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Theories of </a:t>
            </a:r>
            <a:r>
              <a:rPr lang="en-US" dirty="0" err="1"/>
              <a:t>Labour</a:t>
            </a:r>
            <a:r>
              <a:rPr lang="en-US" dirty="0"/>
              <a:t>:</a:t>
            </a:r>
            <a:br>
              <a:rPr lang="en-US" dirty="0"/>
            </a:br>
            <a:r>
              <a:rPr lang="en-US" dirty="0"/>
              <a:t>Francois Quesnay, </a:t>
            </a:r>
            <a:br>
              <a:rPr lang="en-US" dirty="0"/>
            </a:br>
            <a:r>
              <a:rPr lang="en-US" dirty="0"/>
              <a:t>1694-1774</a:t>
            </a:r>
          </a:p>
        </p:txBody>
      </p:sp>
      <p:sp>
        <p:nvSpPr>
          <p:cNvPr id="5" name="Text Placeholder 4"/>
          <p:cNvSpPr>
            <a:spLocks noGrp="1"/>
          </p:cNvSpPr>
          <p:nvPr>
            <p:ph type="body" sz="half" idx="2"/>
          </p:nvPr>
        </p:nvSpPr>
        <p:spPr/>
        <p:txBody>
          <a:bodyPr>
            <a:normAutofit fontScale="92500"/>
          </a:bodyPr>
          <a:lstStyle/>
          <a:p>
            <a:pPr marL="285750" indent="-285750">
              <a:buFont typeface="Arial" panose="020B0604020202020204" pitchFamily="34" charset="0"/>
              <a:buChar char="•"/>
            </a:pPr>
            <a:r>
              <a:rPr lang="en-US" dirty="0"/>
              <a:t>French physician, started as the son of a plowman, transitioned to apprenticeship in engraving before settling in University</a:t>
            </a:r>
          </a:p>
          <a:p>
            <a:pPr marL="285750" indent="-285750">
              <a:buFont typeface="Arial" panose="020B0604020202020204" pitchFamily="34" charset="0"/>
              <a:buChar char="•"/>
            </a:pPr>
            <a:r>
              <a:rPr lang="en-US" dirty="0"/>
              <a:t>Specialized in treating the Nobility (lived at </a:t>
            </a:r>
            <a:r>
              <a:rPr lang="en-US" dirty="0" err="1"/>
              <a:t>Versaille</a:t>
            </a:r>
            <a:r>
              <a:rPr lang="en-US" dirty="0"/>
              <a:t>)</a:t>
            </a:r>
          </a:p>
          <a:p>
            <a:pPr marL="285750" indent="-285750">
              <a:buFont typeface="Arial" panose="020B0604020202020204" pitchFamily="34" charset="0"/>
              <a:buChar char="•"/>
            </a:pPr>
            <a:r>
              <a:rPr lang="en-US" dirty="0"/>
              <a:t>Wrote the Economic Table, founder of Les </a:t>
            </a:r>
            <a:r>
              <a:rPr lang="en-US" dirty="0" err="1"/>
              <a:t>Economistes</a:t>
            </a:r>
            <a:endParaRPr lang="en-US" dirty="0"/>
          </a:p>
        </p:txBody>
      </p:sp>
      <p:pic>
        <p:nvPicPr>
          <p:cNvPr id="8" name="Picture Placeholder 7"/>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8124389" y="1220156"/>
            <a:ext cx="2791171" cy="3671098"/>
          </a:xfrm>
        </p:spPr>
      </p:pic>
    </p:spTree>
    <p:extLst>
      <p:ext uri="{BB962C8B-B14F-4D97-AF65-F5344CB8AC3E}">
        <p14:creationId xmlns:p14="http://schemas.microsoft.com/office/powerpoint/2010/main" val="3092493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6545" y="296705"/>
            <a:ext cx="11191875" cy="18808572"/>
          </a:xfrm>
        </p:spPr>
      </p:pic>
      <p:sp>
        <p:nvSpPr>
          <p:cNvPr id="2" name="Title 1"/>
          <p:cNvSpPr>
            <a:spLocks noGrp="1"/>
          </p:cNvSpPr>
          <p:nvPr>
            <p:ph type="title"/>
          </p:nvPr>
        </p:nvSpPr>
        <p:spPr/>
        <p:txBody>
          <a:bodyPr/>
          <a:lstStyle/>
          <a:p>
            <a:r>
              <a:rPr lang="en-US" dirty="0" err="1">
                <a:solidFill>
                  <a:srgbClr val="FFFF00"/>
                </a:solidFill>
              </a:rPr>
              <a:t>Quesney’s</a:t>
            </a:r>
            <a:r>
              <a:rPr lang="en-US" dirty="0">
                <a:solidFill>
                  <a:srgbClr val="FFFF00"/>
                </a:solidFill>
              </a:rPr>
              <a:t>  </a:t>
            </a:r>
            <a:br>
              <a:rPr lang="en-US" dirty="0">
                <a:solidFill>
                  <a:srgbClr val="FFFF00"/>
                </a:solidFill>
              </a:rPr>
            </a:br>
            <a:r>
              <a:rPr lang="en-US" dirty="0">
                <a:solidFill>
                  <a:srgbClr val="FFFF00"/>
                </a:solidFill>
              </a:rPr>
              <a:t>Economic Table</a:t>
            </a:r>
          </a:p>
        </p:txBody>
      </p:sp>
      <p:sp>
        <p:nvSpPr>
          <p:cNvPr id="4" name="Content Placeholder 3"/>
          <p:cNvSpPr>
            <a:spLocks noGrp="1"/>
          </p:cNvSpPr>
          <p:nvPr>
            <p:ph sz="half" idx="1"/>
          </p:nvPr>
        </p:nvSpPr>
        <p:spPr>
          <a:xfrm>
            <a:off x="1447331" y="2010878"/>
            <a:ext cx="9344494" cy="4342297"/>
          </a:xfrm>
        </p:spPr>
        <p:txBody>
          <a:bodyPr>
            <a:noAutofit/>
          </a:bodyPr>
          <a:lstStyle/>
          <a:p>
            <a:r>
              <a:rPr lang="en-US" sz="3200" dirty="0">
                <a:solidFill>
                  <a:srgbClr val="C00000"/>
                </a:solidFill>
              </a:rPr>
              <a:t>Agricultural sources = wealth, NOT trade and industry</a:t>
            </a:r>
          </a:p>
          <a:p>
            <a:r>
              <a:rPr lang="en-US" sz="3200" dirty="0">
                <a:solidFill>
                  <a:srgbClr val="FFC000"/>
                </a:solidFill>
              </a:rPr>
              <a:t>Economic flow (rent, wages, purchases) is the real driver of the economy</a:t>
            </a:r>
          </a:p>
          <a:p>
            <a:r>
              <a:rPr lang="en-US" sz="3200" dirty="0">
                <a:solidFill>
                  <a:srgbClr val="FFFF00"/>
                </a:solidFill>
              </a:rPr>
              <a:t>Taxes should be eased on productive elements (workers) and increased on the non-productive (land-owners)</a:t>
            </a:r>
          </a:p>
          <a:p>
            <a:r>
              <a:rPr lang="en-US" sz="3200" b="1" dirty="0" err="1">
                <a:solidFill>
                  <a:srgbClr val="92D050"/>
                </a:solidFill>
              </a:rPr>
              <a:t>Labour</a:t>
            </a:r>
            <a:r>
              <a:rPr lang="en-US" sz="3200" dirty="0">
                <a:solidFill>
                  <a:srgbClr val="92D050"/>
                </a:solidFill>
              </a:rPr>
              <a:t> is the most important factor of production</a:t>
            </a:r>
            <a:endParaRPr lang="en-US" sz="3200" b="1" dirty="0">
              <a:solidFill>
                <a:srgbClr val="92D050"/>
              </a:solidFill>
            </a:endParaRPr>
          </a:p>
        </p:txBody>
      </p:sp>
    </p:spTree>
    <p:extLst>
      <p:ext uri="{BB962C8B-B14F-4D97-AF65-F5344CB8AC3E}">
        <p14:creationId xmlns:p14="http://schemas.microsoft.com/office/powerpoint/2010/main" val="4139258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Quesney’s</a:t>
            </a:r>
            <a:r>
              <a:rPr lang="en-US" dirty="0"/>
              <a:t>  </a:t>
            </a:r>
            <a:br>
              <a:rPr lang="en-US" dirty="0"/>
            </a:br>
            <a:r>
              <a:rPr lang="en-US" dirty="0"/>
              <a:t>Economic Table</a:t>
            </a:r>
          </a:p>
        </p:txBody>
      </p:sp>
      <p:sp>
        <p:nvSpPr>
          <p:cNvPr id="4" name="Content Placeholder 3"/>
          <p:cNvSpPr>
            <a:spLocks noGrp="1"/>
          </p:cNvSpPr>
          <p:nvPr>
            <p:ph sz="half" idx="1"/>
          </p:nvPr>
        </p:nvSpPr>
        <p:spPr/>
        <p:txBody>
          <a:bodyPr>
            <a:normAutofit fontScale="92500" lnSpcReduction="10000"/>
          </a:bodyPr>
          <a:lstStyle/>
          <a:p>
            <a:r>
              <a:rPr lang="en-US" dirty="0"/>
              <a:t>Agricultural sources = wealth, </a:t>
            </a:r>
            <a:br>
              <a:rPr lang="en-US" dirty="0"/>
            </a:br>
            <a:r>
              <a:rPr lang="en-US" dirty="0"/>
              <a:t>NOT trade and industry</a:t>
            </a:r>
          </a:p>
          <a:p>
            <a:r>
              <a:rPr lang="en-US" dirty="0"/>
              <a:t>Economic flow (rent, wages, purchases) is the real driver of the economy</a:t>
            </a:r>
          </a:p>
          <a:p>
            <a:r>
              <a:rPr lang="en-US" dirty="0"/>
              <a:t>Taxes should be eased on productive elements (workers) and increased on the non-productive (land-owners)</a:t>
            </a:r>
          </a:p>
          <a:p>
            <a:r>
              <a:rPr lang="en-US" b="1" dirty="0" err="1"/>
              <a:t>Labour</a:t>
            </a:r>
            <a:r>
              <a:rPr lang="en-US" dirty="0"/>
              <a:t> is the most important factor of production</a:t>
            </a:r>
            <a:endParaRPr lang="en-US" b="1"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067675" y="102238"/>
            <a:ext cx="3933825" cy="6611013"/>
          </a:xfrm>
        </p:spPr>
      </p:pic>
    </p:spTree>
    <p:extLst>
      <p:ext uri="{BB962C8B-B14F-4D97-AF65-F5344CB8AC3E}">
        <p14:creationId xmlns:p14="http://schemas.microsoft.com/office/powerpoint/2010/main" val="2837552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Quesney’s</a:t>
            </a:r>
            <a:r>
              <a:rPr lang="en-US" dirty="0"/>
              <a:t>  </a:t>
            </a:r>
            <a:br>
              <a:rPr lang="en-US" dirty="0"/>
            </a:br>
            <a:r>
              <a:rPr lang="en-US" dirty="0"/>
              <a:t>Economic Table, EG.</a:t>
            </a:r>
          </a:p>
        </p:txBody>
      </p:sp>
      <p:sp>
        <p:nvSpPr>
          <p:cNvPr id="4" name="Content Placeholder 3"/>
          <p:cNvSpPr>
            <a:spLocks noGrp="1"/>
          </p:cNvSpPr>
          <p:nvPr>
            <p:ph idx="1"/>
          </p:nvPr>
        </p:nvSpPr>
        <p:spPr/>
        <p:txBody>
          <a:bodyPr>
            <a:normAutofit fontScale="92500" lnSpcReduction="10000"/>
          </a:bodyPr>
          <a:lstStyle/>
          <a:p>
            <a:r>
              <a:rPr lang="en-US" dirty="0"/>
              <a:t>Three groups, each group start with $2 million</a:t>
            </a:r>
          </a:p>
          <a:p>
            <a:r>
              <a:rPr lang="en-US" dirty="0"/>
              <a:t>Landowners produce nothing, spend their $2 million on farming/art and consume it all, they receive $2 million in rent from farmers; </a:t>
            </a:r>
            <a:r>
              <a:rPr lang="en-US" b="1" dirty="0"/>
              <a:t>ERGO</a:t>
            </a:r>
            <a:r>
              <a:rPr lang="en-US" dirty="0"/>
              <a:t> back where they started</a:t>
            </a:r>
          </a:p>
          <a:p>
            <a:r>
              <a:rPr lang="en-US" dirty="0"/>
              <a:t>Artisans are “sterile” they need $2 million of goods to produce $2 million in goods, 	they sell $1 million to landowners, and $1 million to farmers, but purchase $2 million from farmers; </a:t>
            </a:r>
            <a:r>
              <a:rPr lang="en-US" b="1" dirty="0"/>
              <a:t>ERGO </a:t>
            </a:r>
            <a:r>
              <a:rPr lang="en-US" dirty="0"/>
              <a:t>back where they started</a:t>
            </a:r>
          </a:p>
          <a:p>
            <a:r>
              <a:rPr lang="en-US" dirty="0"/>
              <a:t>Farmers are productive (surplus) they produce $5 million worth of goods, $1 million they consume, $4 million sold to landowners/artisans					they spend $2 million on rent, $1 million on artisanal goods, </a:t>
            </a:r>
            <a:r>
              <a:rPr lang="en-US" b="1" dirty="0"/>
              <a:t>ERGO $3 million extra</a:t>
            </a:r>
            <a:endParaRPr lang="en-US" dirty="0"/>
          </a:p>
        </p:txBody>
      </p:sp>
    </p:spTree>
    <p:extLst>
      <p:ext uri="{BB962C8B-B14F-4D97-AF65-F5344CB8AC3E}">
        <p14:creationId xmlns:p14="http://schemas.microsoft.com/office/powerpoint/2010/main" val="4071343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dirty="0"/>
              <a:t>Capital</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37760" y="1966494"/>
            <a:ext cx="6117094" cy="4080102"/>
          </a:xfrm>
        </p:spPr>
      </p:pic>
      <p:sp>
        <p:nvSpPr>
          <p:cNvPr id="6" name="TextBox 5"/>
          <p:cNvSpPr txBox="1"/>
          <p:nvPr/>
        </p:nvSpPr>
        <p:spPr>
          <a:xfrm>
            <a:off x="1451579" y="2037806"/>
            <a:ext cx="3233632" cy="3970318"/>
          </a:xfrm>
          <a:prstGeom prst="rect">
            <a:avLst/>
          </a:prstGeom>
          <a:noFill/>
        </p:spPr>
        <p:txBody>
          <a:bodyPr wrap="square" rtlCol="0">
            <a:spAutoFit/>
          </a:bodyPr>
          <a:lstStyle/>
          <a:p>
            <a:pPr marL="285750" indent="-285750">
              <a:buFont typeface="Arial" panose="020B0604020202020204" pitchFamily="34" charset="0"/>
              <a:buChar char="•"/>
            </a:pPr>
            <a:r>
              <a:rPr lang="en-US" dirty="0"/>
              <a:t>Capital; </a:t>
            </a:r>
            <a:r>
              <a:rPr lang="en-US" i="1" dirty="0"/>
              <a:t>includes all man-made resources</a:t>
            </a:r>
            <a:endParaRPr lang="en-US" dirty="0"/>
          </a:p>
          <a:p>
            <a:endParaRPr lang="en-US" dirty="0"/>
          </a:p>
          <a:p>
            <a:pPr marL="285750" indent="-285750">
              <a:buFont typeface="Arial" panose="020B0604020202020204" pitchFamily="34" charset="0"/>
              <a:buChar char="•"/>
            </a:pPr>
            <a:r>
              <a:rPr lang="en-US" dirty="0"/>
              <a:t>Fixed: buildings, machinery</a:t>
            </a:r>
          </a:p>
          <a:p>
            <a:pPr marL="285750" indent="-285750">
              <a:buFont typeface="Arial" panose="020B0604020202020204" pitchFamily="34" charset="0"/>
              <a:buChar char="•"/>
            </a:pPr>
            <a:r>
              <a:rPr lang="en-US" dirty="0"/>
              <a:t>Social</a:t>
            </a:r>
            <a:r>
              <a:rPr lang="en-US"/>
              <a:t>: community</a:t>
            </a:r>
            <a:r>
              <a:rPr lang="en-US" dirty="0"/>
              <a:t>-</a:t>
            </a:r>
            <a:r>
              <a:rPr lang="en-US"/>
              <a:t>owned </a:t>
            </a:r>
            <a:br>
              <a:rPr lang="en-US" dirty="0"/>
            </a:br>
            <a:r>
              <a:rPr lang="en-US" dirty="0"/>
              <a:t>(</a:t>
            </a:r>
            <a:r>
              <a:rPr lang="en-US" dirty="0" err="1"/>
              <a:t>eg.</a:t>
            </a:r>
            <a:r>
              <a:rPr lang="en-US" dirty="0"/>
              <a:t> Roads)</a:t>
            </a:r>
          </a:p>
          <a:p>
            <a:pPr marL="285750" indent="-285750">
              <a:buFont typeface="Arial" panose="020B0604020202020204" pitchFamily="34" charset="0"/>
              <a:buChar char="•"/>
            </a:pPr>
            <a:r>
              <a:rPr lang="en-US" dirty="0"/>
              <a:t>Working: raw materials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Yet, </a:t>
            </a:r>
            <a:r>
              <a:rPr lang="en-US" b="1" dirty="0"/>
              <a:t>capital</a:t>
            </a:r>
            <a:r>
              <a:rPr lang="en-US" dirty="0"/>
              <a:t> is synonymous with </a:t>
            </a:r>
            <a:r>
              <a:rPr lang="en-US" b="1" dirty="0"/>
              <a:t>money</a:t>
            </a:r>
          </a:p>
          <a:p>
            <a:endParaRPr lang="en-US" dirty="0"/>
          </a:p>
          <a:p>
            <a:pPr marL="285750" indent="-285750">
              <a:buFont typeface="Arial" panose="020B0604020202020204" pitchFamily="34" charset="0"/>
              <a:buChar char="•"/>
            </a:pPr>
            <a:r>
              <a:rPr lang="en-US" i="1" dirty="0"/>
              <a:t>Where does this come from?</a:t>
            </a:r>
          </a:p>
          <a:p>
            <a:pPr marL="285750" indent="-285750">
              <a:buFont typeface="Arial" panose="020B0604020202020204" pitchFamily="34" charset="0"/>
              <a:buChar char="•"/>
            </a:pPr>
            <a:r>
              <a:rPr lang="en-US" i="1" dirty="0"/>
              <a:t>Is there an alternative to money?</a:t>
            </a:r>
          </a:p>
        </p:txBody>
      </p:sp>
    </p:spTree>
    <p:extLst>
      <p:ext uri="{BB962C8B-B14F-4D97-AF65-F5344CB8AC3E}">
        <p14:creationId xmlns:p14="http://schemas.microsoft.com/office/powerpoint/2010/main" val="3591774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dirty="0"/>
              <a:t>simulation</a:t>
            </a:r>
          </a:p>
        </p:txBody>
      </p:sp>
      <p:sp>
        <p:nvSpPr>
          <p:cNvPr id="3" name="Content Placeholder 2"/>
          <p:cNvSpPr>
            <a:spLocks noGrp="1"/>
          </p:cNvSpPr>
          <p:nvPr>
            <p:ph idx="1"/>
          </p:nvPr>
        </p:nvSpPr>
        <p:spPr/>
        <p:txBody>
          <a:bodyPr>
            <a:normAutofit lnSpcReduction="10000"/>
          </a:bodyPr>
          <a:lstStyle/>
          <a:p>
            <a:r>
              <a:rPr lang="en-US" dirty="0"/>
              <a:t>You will be assigned to one of three groups. Each group produces one good each round (popsicle stick) and tries to trade in order to consume a different specific good</a:t>
            </a:r>
          </a:p>
          <a:p>
            <a:r>
              <a:rPr lang="en-US" dirty="0"/>
              <a:t>You will start with your produced good, you will be given a minute to trade it for a  consumable good instead. </a:t>
            </a:r>
          </a:p>
          <a:p>
            <a:r>
              <a:rPr lang="en-US" dirty="0"/>
              <a:t>You may only trade with one person at a time.</a:t>
            </a:r>
          </a:p>
          <a:p>
            <a:r>
              <a:rPr lang="en-US" dirty="0"/>
              <a:t>We will run four rounds, you will produce a good each round. </a:t>
            </a:r>
          </a:p>
          <a:p>
            <a:r>
              <a:rPr lang="en-US" dirty="0"/>
              <a:t>Track your goods/points each round.</a:t>
            </a:r>
          </a:p>
          <a:p>
            <a:r>
              <a:rPr lang="en-US" dirty="0"/>
              <a:t>Your goal is to get the most points at the end of the game</a:t>
            </a:r>
          </a:p>
          <a:p>
            <a:endParaRPr lang="en-US" dirty="0"/>
          </a:p>
        </p:txBody>
      </p:sp>
    </p:spTree>
    <p:extLst>
      <p:ext uri="{BB962C8B-B14F-4D97-AF65-F5344CB8AC3E}">
        <p14:creationId xmlns:p14="http://schemas.microsoft.com/office/powerpoint/2010/main" val="3094957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dirty="0"/>
              <a:t>Scoring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95462989"/>
              </p:ext>
            </p:extLst>
          </p:nvPr>
        </p:nvGraphicFramePr>
        <p:xfrm>
          <a:off x="1450975" y="2016125"/>
          <a:ext cx="9604375" cy="1483360"/>
        </p:xfrm>
        <a:graphic>
          <a:graphicData uri="http://schemas.openxmlformats.org/drawingml/2006/table">
            <a:tbl>
              <a:tblPr firstRow="1" bandRow="1">
                <a:tableStyleId>{073A0DAA-6AF3-43AB-8588-CEC1D06C72B9}</a:tableStyleId>
              </a:tblPr>
              <a:tblGrid>
                <a:gridCol w="1920875">
                  <a:extLst>
                    <a:ext uri="{9D8B030D-6E8A-4147-A177-3AD203B41FA5}">
                      <a16:colId xmlns:a16="http://schemas.microsoft.com/office/drawing/2014/main" val="962242422"/>
                    </a:ext>
                  </a:extLst>
                </a:gridCol>
                <a:gridCol w="1920875">
                  <a:extLst>
                    <a:ext uri="{9D8B030D-6E8A-4147-A177-3AD203B41FA5}">
                      <a16:colId xmlns:a16="http://schemas.microsoft.com/office/drawing/2014/main" val="4283093954"/>
                    </a:ext>
                  </a:extLst>
                </a:gridCol>
                <a:gridCol w="1920875">
                  <a:extLst>
                    <a:ext uri="{9D8B030D-6E8A-4147-A177-3AD203B41FA5}">
                      <a16:colId xmlns:a16="http://schemas.microsoft.com/office/drawing/2014/main" val="4021522165"/>
                    </a:ext>
                  </a:extLst>
                </a:gridCol>
                <a:gridCol w="1920875">
                  <a:extLst>
                    <a:ext uri="{9D8B030D-6E8A-4147-A177-3AD203B41FA5}">
                      <a16:colId xmlns:a16="http://schemas.microsoft.com/office/drawing/2014/main" val="3623274315"/>
                    </a:ext>
                  </a:extLst>
                </a:gridCol>
                <a:gridCol w="1920875">
                  <a:extLst>
                    <a:ext uri="{9D8B030D-6E8A-4147-A177-3AD203B41FA5}">
                      <a16:colId xmlns:a16="http://schemas.microsoft.com/office/drawing/2014/main" val="949048379"/>
                    </a:ext>
                  </a:extLst>
                </a:gridCol>
              </a:tblGrid>
              <a:tr h="370840">
                <a:tc>
                  <a:txBody>
                    <a:bodyPr/>
                    <a:lstStyle/>
                    <a:p>
                      <a:pPr algn="ctr"/>
                      <a:r>
                        <a:rPr lang="en-US" dirty="0"/>
                        <a:t>Agent</a:t>
                      </a:r>
                    </a:p>
                  </a:txBody>
                  <a:tcPr/>
                </a:tc>
                <a:tc>
                  <a:txBody>
                    <a:bodyPr/>
                    <a:lstStyle/>
                    <a:p>
                      <a:pPr algn="ctr"/>
                      <a:r>
                        <a:rPr lang="en-US" dirty="0"/>
                        <a:t>Consumes</a:t>
                      </a:r>
                    </a:p>
                  </a:txBody>
                  <a:tcPr/>
                </a:tc>
                <a:tc>
                  <a:txBody>
                    <a:bodyPr/>
                    <a:lstStyle/>
                    <a:p>
                      <a:pPr algn="ctr"/>
                      <a:r>
                        <a:rPr lang="en-US" dirty="0"/>
                        <a:t>Bonus</a:t>
                      </a:r>
                    </a:p>
                  </a:txBody>
                  <a:tcPr/>
                </a:tc>
                <a:tc>
                  <a:txBody>
                    <a:bodyPr/>
                    <a:lstStyle/>
                    <a:p>
                      <a:pPr algn="ctr"/>
                      <a:r>
                        <a:rPr lang="en-US" dirty="0"/>
                        <a:t>Produces</a:t>
                      </a:r>
                    </a:p>
                  </a:txBody>
                  <a:tcPr/>
                </a:tc>
                <a:tc>
                  <a:txBody>
                    <a:bodyPr/>
                    <a:lstStyle/>
                    <a:p>
                      <a:pPr algn="ctr"/>
                      <a:r>
                        <a:rPr lang="en-US" dirty="0"/>
                        <a:t>Storage</a:t>
                      </a:r>
                    </a:p>
                  </a:txBody>
                  <a:tcPr/>
                </a:tc>
                <a:extLst>
                  <a:ext uri="{0D108BD9-81ED-4DB2-BD59-A6C34878D82A}">
                    <a16:rowId xmlns:a16="http://schemas.microsoft.com/office/drawing/2014/main" val="2431198623"/>
                  </a:ext>
                </a:extLst>
              </a:tr>
              <a:tr h="370840">
                <a:tc>
                  <a:txBody>
                    <a:bodyPr/>
                    <a:lstStyle/>
                    <a:p>
                      <a:pPr algn="ctr"/>
                      <a:r>
                        <a:rPr lang="en-US" dirty="0"/>
                        <a:t>1</a:t>
                      </a:r>
                    </a:p>
                  </a:txBody>
                  <a:tcPr/>
                </a:tc>
                <a:tc>
                  <a:txBody>
                    <a:bodyPr/>
                    <a:lstStyle/>
                    <a:p>
                      <a:pPr algn="ctr"/>
                      <a:r>
                        <a:rPr lang="en-US" dirty="0"/>
                        <a:t>1</a:t>
                      </a:r>
                    </a:p>
                  </a:txBody>
                  <a:tcPr/>
                </a:tc>
                <a:tc>
                  <a:txBody>
                    <a:bodyPr/>
                    <a:lstStyle/>
                    <a:p>
                      <a:pPr algn="ctr"/>
                      <a:r>
                        <a:rPr lang="en-US" dirty="0"/>
                        <a:t>20pts</a:t>
                      </a:r>
                    </a:p>
                  </a:txBody>
                  <a:tcPr/>
                </a:tc>
                <a:tc>
                  <a:txBody>
                    <a:bodyPr/>
                    <a:lstStyle/>
                    <a:p>
                      <a:pPr algn="ctr"/>
                      <a:r>
                        <a:rPr lang="en-US" dirty="0"/>
                        <a:t>2</a:t>
                      </a:r>
                    </a:p>
                  </a:txBody>
                  <a:tcPr/>
                </a:tc>
                <a:tc>
                  <a:txBody>
                    <a:bodyPr/>
                    <a:lstStyle/>
                    <a:p>
                      <a:pPr algn="ctr"/>
                      <a:r>
                        <a:rPr lang="en-US" dirty="0"/>
                        <a:t>4pts</a:t>
                      </a:r>
                    </a:p>
                  </a:txBody>
                  <a:tcPr/>
                </a:tc>
                <a:extLst>
                  <a:ext uri="{0D108BD9-81ED-4DB2-BD59-A6C34878D82A}">
                    <a16:rowId xmlns:a16="http://schemas.microsoft.com/office/drawing/2014/main" val="4115336911"/>
                  </a:ext>
                </a:extLst>
              </a:tr>
              <a:tr h="370840">
                <a:tc>
                  <a:txBody>
                    <a:bodyPr/>
                    <a:lstStyle/>
                    <a:p>
                      <a:pPr algn="ctr"/>
                      <a:r>
                        <a:rPr lang="en-US" dirty="0"/>
                        <a:t>2</a:t>
                      </a:r>
                    </a:p>
                  </a:txBody>
                  <a:tcPr/>
                </a:tc>
                <a:tc>
                  <a:txBody>
                    <a:bodyPr/>
                    <a:lstStyle/>
                    <a:p>
                      <a:pPr algn="ctr"/>
                      <a:r>
                        <a:rPr lang="en-US" dirty="0"/>
                        <a:t>2</a:t>
                      </a:r>
                    </a:p>
                  </a:txBody>
                  <a:tcPr/>
                </a:tc>
                <a:tc>
                  <a:txBody>
                    <a:bodyPr/>
                    <a:lstStyle/>
                    <a:p>
                      <a:pPr algn="ctr"/>
                      <a:r>
                        <a:rPr lang="en-US" dirty="0"/>
                        <a:t>20pts</a:t>
                      </a:r>
                    </a:p>
                  </a:txBody>
                  <a:tcPr/>
                </a:tc>
                <a:tc>
                  <a:txBody>
                    <a:bodyPr/>
                    <a:lstStyle/>
                    <a:p>
                      <a:pPr algn="ctr"/>
                      <a:r>
                        <a:rPr lang="en-US" dirty="0"/>
                        <a:t>3</a:t>
                      </a:r>
                    </a:p>
                  </a:txBody>
                  <a:tcPr/>
                </a:tc>
                <a:tc>
                  <a:txBody>
                    <a:bodyPr/>
                    <a:lstStyle/>
                    <a:p>
                      <a:pPr algn="ctr"/>
                      <a:r>
                        <a:rPr lang="en-US" dirty="0"/>
                        <a:t>9pts</a:t>
                      </a:r>
                    </a:p>
                  </a:txBody>
                  <a:tcPr/>
                </a:tc>
                <a:extLst>
                  <a:ext uri="{0D108BD9-81ED-4DB2-BD59-A6C34878D82A}">
                    <a16:rowId xmlns:a16="http://schemas.microsoft.com/office/drawing/2014/main" val="380829916"/>
                  </a:ext>
                </a:extLst>
              </a:tr>
              <a:tr h="370840">
                <a:tc>
                  <a:txBody>
                    <a:bodyPr/>
                    <a:lstStyle/>
                    <a:p>
                      <a:pPr algn="ctr"/>
                      <a:r>
                        <a:rPr lang="en-US" dirty="0"/>
                        <a:t>3</a:t>
                      </a:r>
                    </a:p>
                  </a:txBody>
                  <a:tcPr/>
                </a:tc>
                <a:tc>
                  <a:txBody>
                    <a:bodyPr/>
                    <a:lstStyle/>
                    <a:p>
                      <a:pPr algn="ctr"/>
                      <a:r>
                        <a:rPr lang="en-US" dirty="0"/>
                        <a:t>3</a:t>
                      </a:r>
                    </a:p>
                  </a:txBody>
                  <a:tcPr/>
                </a:tc>
                <a:tc>
                  <a:txBody>
                    <a:bodyPr/>
                    <a:lstStyle/>
                    <a:p>
                      <a:pPr algn="ctr"/>
                      <a:r>
                        <a:rPr lang="en-US" dirty="0"/>
                        <a:t>20pts</a:t>
                      </a:r>
                    </a:p>
                  </a:txBody>
                  <a:tcPr/>
                </a:tc>
                <a:tc>
                  <a:txBody>
                    <a:bodyPr/>
                    <a:lstStyle/>
                    <a:p>
                      <a:pPr algn="ctr"/>
                      <a:r>
                        <a:rPr lang="en-US" dirty="0"/>
                        <a:t>1</a:t>
                      </a:r>
                    </a:p>
                  </a:txBody>
                  <a:tcPr/>
                </a:tc>
                <a:tc>
                  <a:txBody>
                    <a:bodyPr/>
                    <a:lstStyle/>
                    <a:p>
                      <a:pPr algn="ctr"/>
                      <a:r>
                        <a:rPr lang="en-US" dirty="0"/>
                        <a:t>1pt</a:t>
                      </a:r>
                    </a:p>
                  </a:txBody>
                  <a:tcPr/>
                </a:tc>
                <a:extLst>
                  <a:ext uri="{0D108BD9-81ED-4DB2-BD59-A6C34878D82A}">
                    <a16:rowId xmlns:a16="http://schemas.microsoft.com/office/drawing/2014/main" val="567368177"/>
                  </a:ext>
                </a:extLst>
              </a:tr>
            </a:tbl>
          </a:graphicData>
        </a:graphic>
      </p:graphicFrame>
      <p:sp>
        <p:nvSpPr>
          <p:cNvPr id="5" name="TextBox 4"/>
          <p:cNvSpPr txBox="1"/>
          <p:nvPr/>
        </p:nvSpPr>
        <p:spPr>
          <a:xfrm>
            <a:off x="1450975" y="3519743"/>
            <a:ext cx="9603879" cy="2585323"/>
          </a:xfrm>
          <a:prstGeom prst="rect">
            <a:avLst/>
          </a:prstGeom>
          <a:noFill/>
        </p:spPr>
        <p:txBody>
          <a:bodyPr wrap="square" rtlCol="0">
            <a:spAutoFit/>
          </a:bodyPr>
          <a:lstStyle/>
          <a:p>
            <a:r>
              <a:rPr lang="en-US" dirty="0"/>
              <a:t>For every good you produce and are still ‘holding’ at the end of the round, you will pay a storage penalty. For every good you are ‘holding’ that you can consume, you will get an additional consumption bonus. </a:t>
            </a:r>
          </a:p>
          <a:p>
            <a:endParaRPr lang="en-US" dirty="0">
              <a:solidFill>
                <a:srgbClr val="FF0000"/>
              </a:solidFill>
            </a:endParaRPr>
          </a:p>
          <a:p>
            <a:r>
              <a:rPr lang="en-US" dirty="0">
                <a:solidFill>
                  <a:srgbClr val="FF0000"/>
                </a:solidFill>
              </a:rPr>
              <a:t>Example: </a:t>
            </a:r>
          </a:p>
          <a:p>
            <a:r>
              <a:rPr lang="en-US" dirty="0"/>
              <a:t>Agent 1, holding 2 approaches Agent 2 for a trade. Agreed.</a:t>
            </a:r>
          </a:p>
          <a:p>
            <a:r>
              <a:rPr lang="en-US" dirty="0"/>
              <a:t>Agent 1, is now holding 3, Agent 2 is holding 2… round ends.</a:t>
            </a:r>
          </a:p>
          <a:p>
            <a:endParaRPr lang="en-US" dirty="0"/>
          </a:p>
          <a:p>
            <a:r>
              <a:rPr lang="en-US" dirty="0"/>
              <a:t>Agent 1 “pays” 9pts in storage for his 3 = </a:t>
            </a:r>
            <a:r>
              <a:rPr lang="en-US" dirty="0">
                <a:solidFill>
                  <a:srgbClr val="FF0000"/>
                </a:solidFill>
              </a:rPr>
              <a:t>-9</a:t>
            </a:r>
            <a:r>
              <a:rPr lang="en-US" dirty="0"/>
              <a:t>,  Agent 2 gets the “bonus” 20pts</a:t>
            </a:r>
            <a:r>
              <a:rPr lang="en-US" dirty="0">
                <a:solidFill>
                  <a:srgbClr val="FF0000"/>
                </a:solidFill>
              </a:rPr>
              <a:t>- 4</a:t>
            </a:r>
            <a:r>
              <a:rPr lang="en-US" dirty="0"/>
              <a:t>pts storage = 16pts</a:t>
            </a:r>
          </a:p>
        </p:txBody>
      </p:sp>
    </p:spTree>
    <p:extLst>
      <p:ext uri="{BB962C8B-B14F-4D97-AF65-F5344CB8AC3E}">
        <p14:creationId xmlns:p14="http://schemas.microsoft.com/office/powerpoint/2010/main" val="3515270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Invention of money:</a:t>
            </a:r>
            <a:br>
              <a:rPr lang="en-US" dirty="0"/>
            </a:br>
            <a:r>
              <a:rPr lang="en-US" dirty="0"/>
              <a:t>Kublai Khan, 1215-1294</a:t>
            </a:r>
          </a:p>
        </p:txBody>
      </p:sp>
      <p:sp>
        <p:nvSpPr>
          <p:cNvPr id="5" name="Text Placeholder 4"/>
          <p:cNvSpPr>
            <a:spLocks noGrp="1"/>
          </p:cNvSpPr>
          <p:nvPr>
            <p:ph type="body" sz="half" idx="2"/>
          </p:nvPr>
        </p:nvSpPr>
        <p:spPr>
          <a:xfrm>
            <a:off x="1450329" y="3145992"/>
            <a:ext cx="5524404" cy="2549414"/>
          </a:xfrm>
        </p:spPr>
        <p:txBody>
          <a:bodyPr>
            <a:normAutofit fontScale="92500"/>
          </a:bodyPr>
          <a:lstStyle/>
          <a:p>
            <a:pPr marL="285750" indent="-285750">
              <a:buFont typeface="Arial" panose="020B0604020202020204" pitchFamily="34" charset="0"/>
              <a:buChar char="•"/>
            </a:pPr>
            <a:r>
              <a:rPr lang="en-US" dirty="0"/>
              <a:t>Grandson of Genghis Khan, 5</a:t>
            </a:r>
            <a:r>
              <a:rPr lang="en-US" baseline="30000" dirty="0"/>
              <a:t>th</a:t>
            </a:r>
            <a:r>
              <a:rPr lang="en-US" dirty="0"/>
              <a:t> Emperor of the Mongol Empire</a:t>
            </a:r>
          </a:p>
          <a:p>
            <a:pPr marL="742950" lvl="1" indent="-285750">
              <a:buFont typeface="Arial" panose="020B0604020202020204" pitchFamily="34" charset="0"/>
              <a:buChar char="•"/>
            </a:pPr>
            <a:r>
              <a:rPr lang="en-US" dirty="0"/>
              <a:t>Territory stretches across 1/5</a:t>
            </a:r>
            <a:r>
              <a:rPr lang="en-US" baseline="30000" dirty="0"/>
              <a:t>th</a:t>
            </a:r>
            <a:r>
              <a:rPr lang="en-US" dirty="0"/>
              <a:t> of the inhabitable land</a:t>
            </a:r>
          </a:p>
          <a:p>
            <a:pPr marL="285750" indent="-285750">
              <a:buFont typeface="Arial" panose="020B0604020202020204" pitchFamily="34" charset="0"/>
              <a:buChar char="•"/>
            </a:pPr>
            <a:r>
              <a:rPr lang="en-US" dirty="0"/>
              <a:t>Introduces paper money (coins in use since 700 BCE)</a:t>
            </a:r>
          </a:p>
          <a:p>
            <a:pPr marL="285750" indent="-285750">
              <a:buFont typeface="Arial" panose="020B0604020202020204" pitchFamily="34" charset="0"/>
              <a:buChar char="•"/>
            </a:pPr>
            <a:r>
              <a:rPr lang="en-US" b="1" dirty="0"/>
              <a:t>Fiat money: </a:t>
            </a:r>
            <a:r>
              <a:rPr lang="en-US" dirty="0"/>
              <a:t>used as a token of exchange, no value other that what has been assigned by the gov’t</a:t>
            </a:r>
          </a:p>
          <a:p>
            <a:pPr marL="742950" lvl="1" indent="-285750">
              <a:buFont typeface="Arial" panose="020B0604020202020204" pitchFamily="34" charset="0"/>
              <a:buChar char="•"/>
            </a:pPr>
            <a:r>
              <a:rPr lang="en-US" dirty="0"/>
              <a:t>Vs. Commodity money like gold coins that are = to the value of gold</a:t>
            </a:r>
          </a:p>
          <a:p>
            <a:pPr lvl="1"/>
            <a:endParaRPr lang="en-US" b="1"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8" name="Picture Placeholder 7"/>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8124389" y="1387346"/>
            <a:ext cx="2791171" cy="3336718"/>
          </a:xfrm>
        </p:spPr>
      </p:pic>
    </p:spTree>
    <p:extLst>
      <p:ext uri="{BB962C8B-B14F-4D97-AF65-F5344CB8AC3E}">
        <p14:creationId xmlns:p14="http://schemas.microsoft.com/office/powerpoint/2010/main" val="838340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dirty="0"/>
              <a:t>Argument for money</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953527525"/>
              </p:ext>
            </p:extLst>
          </p:nvPr>
        </p:nvGraphicFramePr>
        <p:xfrm>
          <a:off x="1450975" y="2016125"/>
          <a:ext cx="9604375" cy="3449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2945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Invention of Banking:</a:t>
            </a:r>
            <a:br>
              <a:rPr lang="en-US" dirty="0"/>
            </a:br>
            <a:r>
              <a:rPr lang="en-US" dirty="0"/>
              <a:t>The Medici family Bank 1397-1494</a:t>
            </a:r>
          </a:p>
        </p:txBody>
      </p:sp>
      <p:sp>
        <p:nvSpPr>
          <p:cNvPr id="5" name="Text Placeholder 4"/>
          <p:cNvSpPr>
            <a:spLocks noGrp="1"/>
          </p:cNvSpPr>
          <p:nvPr>
            <p:ph type="body" sz="half" idx="2"/>
          </p:nvPr>
        </p:nvSpPr>
        <p:spPr>
          <a:xfrm>
            <a:off x="1450329" y="3145992"/>
            <a:ext cx="5524404" cy="2549414"/>
          </a:xfrm>
        </p:spPr>
        <p:txBody>
          <a:bodyPr>
            <a:normAutofit/>
          </a:bodyPr>
          <a:lstStyle/>
          <a:p>
            <a:pPr marL="285750" indent="-285750">
              <a:buFont typeface="Arial" panose="020B0604020202020204" pitchFamily="34" charset="0"/>
              <a:buChar char="•"/>
            </a:pPr>
            <a:r>
              <a:rPr lang="en-US" dirty="0"/>
              <a:t>Powerful, wealthy Northern Italian family (Florence)</a:t>
            </a:r>
          </a:p>
          <a:p>
            <a:pPr marL="285750" indent="-285750">
              <a:buFont typeface="Arial" panose="020B0604020202020204" pitchFamily="34" charset="0"/>
              <a:buChar char="•"/>
            </a:pPr>
            <a:r>
              <a:rPr lang="en-US" dirty="0"/>
              <a:t>Ran branches in 11 different cities, including London, Bruges &amp; Geneva</a:t>
            </a:r>
          </a:p>
          <a:p>
            <a:pPr marL="742950" lvl="1" indent="-285750">
              <a:buFont typeface="Arial" panose="020B0604020202020204" pitchFamily="34" charset="0"/>
              <a:buChar char="•"/>
            </a:pPr>
            <a:r>
              <a:rPr lang="en-US" dirty="0"/>
              <a:t>“Roaming” branch followed the Pope, aka “God’s Bankers”</a:t>
            </a:r>
          </a:p>
          <a:p>
            <a:pPr marL="285750" indent="-285750">
              <a:buFont typeface="Arial" panose="020B0604020202020204" pitchFamily="34" charset="0"/>
              <a:buChar char="•"/>
            </a:pPr>
            <a:r>
              <a:rPr lang="en-US" b="1" dirty="0"/>
              <a:t>Usury</a:t>
            </a:r>
            <a:r>
              <a:rPr lang="en-US" dirty="0"/>
              <a:t> (immoral profit from high interest rates) was still banned, they found a way to still profit</a:t>
            </a:r>
          </a:p>
          <a:p>
            <a:pPr marL="285750" indent="-285750">
              <a:buFont typeface="Arial" panose="020B0604020202020204" pitchFamily="34" charset="0"/>
              <a:buChar char="•"/>
            </a:pPr>
            <a:endParaRPr lang="en-US" dirty="0"/>
          </a:p>
          <a:p>
            <a:pPr lvl="1"/>
            <a:endParaRPr lang="en-US" b="1"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4" name="Picture Placeholder 3"/>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2516" t="-14938" r="2190" b="-12840"/>
          <a:stretch/>
        </p:blipFill>
        <p:spPr>
          <a:xfrm>
            <a:off x="7924800" y="992778"/>
            <a:ext cx="3169919" cy="4171406"/>
          </a:xfrm>
          <a:prstGeom prst="rect">
            <a:avLst/>
          </a:prstGeom>
        </p:spPr>
      </p:pic>
    </p:spTree>
    <p:extLst>
      <p:ext uri="{BB962C8B-B14F-4D97-AF65-F5344CB8AC3E}">
        <p14:creationId xmlns:p14="http://schemas.microsoft.com/office/powerpoint/2010/main" val="1852562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dirty="0"/>
              <a:t>Review: Factors of production</a:t>
            </a:r>
          </a:p>
        </p:txBody>
      </p:sp>
      <p:sp>
        <p:nvSpPr>
          <p:cNvPr id="3" name="Content Placeholder 2"/>
          <p:cNvSpPr>
            <a:spLocks noGrp="1"/>
          </p:cNvSpPr>
          <p:nvPr>
            <p:ph idx="1"/>
          </p:nvPr>
        </p:nvSpPr>
        <p:spPr/>
        <p:txBody>
          <a:bodyPr>
            <a:noAutofit/>
          </a:bodyPr>
          <a:lstStyle/>
          <a:p>
            <a:r>
              <a:rPr lang="en-US" sz="2400" b="1" dirty="0"/>
              <a:t>Factors of production</a:t>
            </a:r>
            <a:r>
              <a:rPr lang="en-US" sz="2400" dirty="0"/>
              <a:t> is an economic term that describes the inputs that are used in the </a:t>
            </a:r>
            <a:r>
              <a:rPr lang="en-US" sz="2400" b="1" dirty="0"/>
              <a:t>production</a:t>
            </a:r>
            <a:r>
              <a:rPr lang="en-US" sz="2400" dirty="0"/>
              <a:t> of goods or services in order to make an economic profit. The </a:t>
            </a:r>
            <a:r>
              <a:rPr lang="en-US" sz="2400" b="1" dirty="0"/>
              <a:t>factors of production</a:t>
            </a:r>
            <a:r>
              <a:rPr lang="en-US" sz="2400" dirty="0"/>
              <a:t> include:</a:t>
            </a:r>
          </a:p>
          <a:p>
            <a:r>
              <a:rPr lang="en-US" sz="2400" dirty="0"/>
              <a:t>Land; </a:t>
            </a:r>
            <a:r>
              <a:rPr lang="en-US" sz="2400" i="1" dirty="0"/>
              <a:t>includes all natural resources</a:t>
            </a:r>
            <a:endParaRPr lang="en-US" sz="2400" dirty="0"/>
          </a:p>
          <a:p>
            <a:r>
              <a:rPr lang="en-US" sz="2400" dirty="0" err="1"/>
              <a:t>Labour</a:t>
            </a:r>
            <a:r>
              <a:rPr lang="en-US" sz="2400" dirty="0"/>
              <a:t>; </a:t>
            </a:r>
            <a:r>
              <a:rPr lang="en-US" sz="2400" i="1" dirty="0"/>
              <a:t>includes all human resources</a:t>
            </a:r>
            <a:endParaRPr lang="en-US" sz="2400" dirty="0"/>
          </a:p>
          <a:p>
            <a:r>
              <a:rPr lang="en-US" sz="2400" dirty="0"/>
              <a:t>Capital; </a:t>
            </a:r>
            <a:r>
              <a:rPr lang="en-US" sz="2400" i="1" dirty="0"/>
              <a:t>includes all man-made resources</a:t>
            </a:r>
            <a:endParaRPr lang="en-US" sz="2400" dirty="0"/>
          </a:p>
          <a:p>
            <a:r>
              <a:rPr lang="en-US" sz="2400" dirty="0" err="1"/>
              <a:t>Entreprenuership</a:t>
            </a:r>
            <a:r>
              <a:rPr lang="en-US" sz="2400" dirty="0"/>
              <a:t>; </a:t>
            </a:r>
            <a:r>
              <a:rPr lang="en-US" sz="2400" i="1" dirty="0"/>
              <a:t>brings all resources together for production</a:t>
            </a:r>
            <a:endParaRPr lang="en-US" sz="2400" dirty="0"/>
          </a:p>
        </p:txBody>
      </p:sp>
    </p:spTree>
    <p:extLst>
      <p:ext uri="{BB962C8B-B14F-4D97-AF65-F5344CB8AC3E}">
        <p14:creationId xmlns:p14="http://schemas.microsoft.com/office/powerpoint/2010/main" val="2724971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br>
              <a:rPr lang="en-US" dirty="0"/>
            </a:br>
            <a:r>
              <a:rPr lang="en-US" dirty="0"/>
              <a:t>invention of modern banking</a:t>
            </a: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3946993815"/>
              </p:ext>
            </p:extLst>
          </p:nvPr>
        </p:nvGraphicFramePr>
        <p:xfrm>
          <a:off x="1447800" y="2017343"/>
          <a:ext cx="4645025" cy="34420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ontent Placeholder 8"/>
          <p:cNvSpPr>
            <a:spLocks noGrp="1"/>
          </p:cNvSpPr>
          <p:nvPr>
            <p:ph sz="half" idx="2"/>
          </p:nvPr>
        </p:nvSpPr>
        <p:spPr/>
        <p:txBody>
          <a:bodyPr>
            <a:normAutofit lnSpcReduction="10000"/>
          </a:bodyPr>
          <a:lstStyle/>
          <a:p>
            <a:r>
              <a:rPr lang="en-US" dirty="0"/>
              <a:t>Economics of scale</a:t>
            </a:r>
          </a:p>
          <a:p>
            <a:pPr lvl="1"/>
            <a:r>
              <a:rPr lang="en-US" dirty="0"/>
              <a:t>Reduced ‘per contract’ cost</a:t>
            </a:r>
          </a:p>
          <a:p>
            <a:r>
              <a:rPr lang="en-US" dirty="0"/>
              <a:t>Diversification of risk</a:t>
            </a:r>
          </a:p>
          <a:p>
            <a:pPr lvl="1"/>
            <a:r>
              <a:rPr lang="en-US" dirty="0"/>
              <a:t>Spread lending geographically</a:t>
            </a:r>
          </a:p>
          <a:p>
            <a:pPr lvl="1"/>
            <a:r>
              <a:rPr lang="en-US" dirty="0"/>
              <a:t>Use junior partners to share profit/loss</a:t>
            </a:r>
          </a:p>
          <a:p>
            <a:r>
              <a:rPr lang="en-US" dirty="0"/>
              <a:t>Asset transformation</a:t>
            </a:r>
          </a:p>
          <a:p>
            <a:pPr lvl="1"/>
            <a:r>
              <a:rPr lang="en-US" dirty="0"/>
              <a:t>Borrowing short, lending long</a:t>
            </a:r>
          </a:p>
          <a:p>
            <a:r>
              <a:rPr lang="en-US" dirty="0"/>
              <a:t>Profit, without ‘immoral’ rates</a:t>
            </a:r>
          </a:p>
          <a:p>
            <a:endParaRPr lang="en-US" dirty="0"/>
          </a:p>
        </p:txBody>
      </p:sp>
    </p:spTree>
    <p:extLst>
      <p:ext uri="{BB962C8B-B14F-4D97-AF65-F5344CB8AC3E}">
        <p14:creationId xmlns:p14="http://schemas.microsoft.com/office/powerpoint/2010/main" val="27374233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dirty="0"/>
              <a:t>Company Profile:</a:t>
            </a:r>
          </a:p>
        </p:txBody>
      </p:sp>
      <p:pic>
        <p:nvPicPr>
          <p:cNvPr id="1026" name="Picture 2" descr="Image result for h&amp;m logo high r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64408" y="2106877"/>
            <a:ext cx="5619255" cy="370870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16952" y="5788152"/>
            <a:ext cx="4562856" cy="369332"/>
          </a:xfrm>
          <a:prstGeom prst="rect">
            <a:avLst/>
          </a:prstGeom>
          <a:noFill/>
        </p:spPr>
        <p:txBody>
          <a:bodyPr wrap="square" rtlCol="0">
            <a:spAutoFit/>
          </a:bodyPr>
          <a:lstStyle/>
          <a:p>
            <a:r>
              <a:rPr lang="en-US" dirty="0"/>
              <a:t>Source: http://www2.hm.com/en_ca/index.html</a:t>
            </a:r>
          </a:p>
        </p:txBody>
      </p:sp>
    </p:spTree>
    <p:extLst>
      <p:ext uri="{BB962C8B-B14F-4D97-AF65-F5344CB8AC3E}">
        <p14:creationId xmlns:p14="http://schemas.microsoft.com/office/powerpoint/2010/main" val="18926205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err="1"/>
              <a:t>Hennes</a:t>
            </a:r>
            <a:r>
              <a:rPr lang="en-US" dirty="0"/>
              <a:t> &amp; </a:t>
            </a:r>
            <a:r>
              <a:rPr lang="en-US" dirty="0" err="1"/>
              <a:t>Mauritz</a:t>
            </a:r>
            <a:r>
              <a:rPr lang="en-US" dirty="0"/>
              <a:t> (1967)</a:t>
            </a:r>
            <a:br>
              <a:rPr lang="en-US" dirty="0"/>
            </a:br>
            <a:r>
              <a:rPr lang="en-US" dirty="0"/>
              <a:t>		 Stock Code: </a:t>
            </a:r>
            <a:r>
              <a:rPr lang="en-US" b="1" dirty="0"/>
              <a:t>HNNMY</a:t>
            </a:r>
          </a:p>
        </p:txBody>
      </p:sp>
      <p:sp>
        <p:nvSpPr>
          <p:cNvPr id="3" name="Content Placeholder 2"/>
          <p:cNvSpPr>
            <a:spLocks noGrp="1"/>
          </p:cNvSpPr>
          <p:nvPr>
            <p:ph sz="half" idx="1"/>
          </p:nvPr>
        </p:nvSpPr>
        <p:spPr>
          <a:xfrm>
            <a:off x="1447331" y="2010878"/>
            <a:ext cx="3755605" cy="3448595"/>
          </a:xfrm>
        </p:spPr>
        <p:txBody>
          <a:bodyPr>
            <a:normAutofit fontScale="85000" lnSpcReduction="10000"/>
          </a:bodyPr>
          <a:lstStyle/>
          <a:p>
            <a:r>
              <a:rPr lang="en-US" dirty="0"/>
              <a:t>First </a:t>
            </a:r>
            <a:r>
              <a:rPr lang="en-US" dirty="0" err="1"/>
              <a:t>Hennes</a:t>
            </a:r>
            <a:r>
              <a:rPr lang="en-US" dirty="0"/>
              <a:t> women’s clothing store opened in 1947 by </a:t>
            </a:r>
            <a:r>
              <a:rPr lang="en-US" dirty="0" err="1"/>
              <a:t>Erling</a:t>
            </a:r>
            <a:r>
              <a:rPr lang="en-US" dirty="0"/>
              <a:t> </a:t>
            </a:r>
            <a:r>
              <a:rPr lang="en-US" dirty="0" err="1"/>
              <a:t>Persson</a:t>
            </a:r>
            <a:endParaRPr lang="en-US" dirty="0"/>
          </a:p>
          <a:p>
            <a:r>
              <a:rPr lang="en-US" dirty="0" err="1"/>
              <a:t>Hennes</a:t>
            </a:r>
            <a:r>
              <a:rPr lang="en-US" dirty="0"/>
              <a:t> means “her” in Swedish</a:t>
            </a:r>
          </a:p>
          <a:p>
            <a:r>
              <a:rPr lang="en-US" dirty="0"/>
              <a:t>Purchased with menswear store </a:t>
            </a:r>
            <a:r>
              <a:rPr lang="en-US" dirty="0" err="1"/>
              <a:t>Mauritz</a:t>
            </a:r>
            <a:r>
              <a:rPr lang="en-US" dirty="0"/>
              <a:t> </a:t>
            </a:r>
            <a:r>
              <a:rPr lang="en-US" dirty="0" err="1"/>
              <a:t>Widforss</a:t>
            </a:r>
            <a:r>
              <a:rPr lang="en-US" dirty="0"/>
              <a:t>– creating current name</a:t>
            </a:r>
          </a:p>
          <a:p>
            <a:r>
              <a:rPr lang="en-US" dirty="0"/>
              <a:t>Operates 2500 stores in 50 countries</a:t>
            </a:r>
          </a:p>
          <a:p>
            <a:r>
              <a:rPr lang="en-US" dirty="0"/>
              <a:t>Germany is the largest, current market</a:t>
            </a:r>
          </a:p>
        </p:txBody>
      </p:sp>
      <p:sp>
        <p:nvSpPr>
          <p:cNvPr id="4" name="Content Placeholder 3"/>
          <p:cNvSpPr>
            <a:spLocks noGrp="1"/>
          </p:cNvSpPr>
          <p:nvPr>
            <p:ph sz="half" idx="2"/>
          </p:nvPr>
        </p:nvSpPr>
        <p:spPr>
          <a:xfrm>
            <a:off x="5340096" y="2017343"/>
            <a:ext cx="6217920" cy="3441520"/>
          </a:xfrm>
        </p:spPr>
        <p:txBody>
          <a:bodyPr>
            <a:noAutofit/>
          </a:bodyPr>
          <a:lstStyle/>
          <a:p>
            <a:pPr marL="0" indent="0">
              <a:buNone/>
            </a:pPr>
            <a:r>
              <a:rPr lang="en-US" sz="1300" dirty="0"/>
              <a:t>1952: </a:t>
            </a:r>
            <a:r>
              <a:rPr lang="en-US" sz="1300" dirty="0" err="1"/>
              <a:t>Hennes</a:t>
            </a:r>
            <a:r>
              <a:rPr lang="en-US" sz="1300" dirty="0"/>
              <a:t> opens in Stockholm.</a:t>
            </a:r>
            <a:br>
              <a:rPr lang="en-US" sz="1300" dirty="0"/>
            </a:br>
            <a:r>
              <a:rPr lang="en-US" sz="1300" dirty="0"/>
              <a:t>1964: The first overseas store opens in Norway.</a:t>
            </a:r>
            <a:br>
              <a:rPr lang="en-US" sz="1300" dirty="0"/>
            </a:br>
            <a:r>
              <a:rPr lang="en-US" sz="1300" dirty="0"/>
              <a:t>1993: H&amp;M launches an outdoor campaign with Anna Nicole Smith, which is soon criticized</a:t>
            </a:r>
            <a:br>
              <a:rPr lang="en-US" sz="1300" dirty="0"/>
            </a:br>
            <a:r>
              <a:rPr lang="en-US" sz="1300" dirty="0"/>
              <a:t>1990s: All “Big” 6 Supermodels are featured in ad campaigns</a:t>
            </a:r>
            <a:br>
              <a:rPr lang="en-US" sz="1300" dirty="0"/>
            </a:br>
            <a:r>
              <a:rPr lang="en-US" sz="1300" dirty="0"/>
              <a:t>1998: H&amp;M starts to sell its products over the Internet.</a:t>
            </a:r>
            <a:br>
              <a:rPr lang="en-US" sz="1300" dirty="0"/>
            </a:br>
            <a:r>
              <a:rPr lang="en-US" sz="1300" dirty="0"/>
              <a:t>2000: H&amp;M opens its first store outside Europe, on Fifth Avenue in Manhattan, New York. </a:t>
            </a:r>
            <a:br>
              <a:rPr lang="en-US" sz="1300" dirty="0"/>
            </a:br>
            <a:r>
              <a:rPr lang="en-US" sz="1300" dirty="0"/>
              <a:t>2004: Karl Lagerfeld is the first of many super designers to create a collection for H&amp;M.</a:t>
            </a:r>
            <a:br>
              <a:rPr lang="en-US" sz="1300" dirty="0"/>
            </a:br>
            <a:r>
              <a:rPr lang="en-US" sz="1300" dirty="0"/>
              <a:t>2006: The queen of pop Madonna works together with H&amp;M. </a:t>
            </a:r>
            <a:br>
              <a:rPr lang="en-US" sz="1300" dirty="0"/>
            </a:br>
            <a:r>
              <a:rPr lang="en-US" sz="1300" dirty="0"/>
              <a:t>2007: H&amp;M opens a new chain of stores – COS Collection of Style. That same year, stores are opened in Hong Kong and Shanghai, China, as well as in Greece and Slovakia.</a:t>
            </a:r>
            <a:br>
              <a:rPr lang="en-US" sz="1300" dirty="0"/>
            </a:br>
            <a:r>
              <a:rPr lang="en-US" sz="1300" dirty="0"/>
              <a:t>2008: H&amp;M acquires the fashion group Fabric </a:t>
            </a:r>
            <a:r>
              <a:rPr lang="en-US" sz="1300" dirty="0" err="1"/>
              <a:t>Skandinavien</a:t>
            </a:r>
            <a:r>
              <a:rPr lang="en-US" sz="1300" dirty="0"/>
              <a:t>, owner of the fashion chains Weekday and </a:t>
            </a:r>
            <a:r>
              <a:rPr lang="en-US" sz="1300" dirty="0" err="1"/>
              <a:t>Monki</a:t>
            </a:r>
            <a:r>
              <a:rPr lang="en-US" sz="1300" dirty="0"/>
              <a:t> and starts selling several other own brands, including Cheap Monday.</a:t>
            </a:r>
            <a:br>
              <a:rPr lang="en-US" sz="1300" dirty="0"/>
            </a:br>
            <a:r>
              <a:rPr lang="en-US" sz="1300" dirty="0"/>
              <a:t>2008: H&amp;M is ranked as Europe’s strongest brand by the Financial Times.</a:t>
            </a:r>
          </a:p>
        </p:txBody>
      </p:sp>
      <p:pic>
        <p:nvPicPr>
          <p:cNvPr id="5" name="Picture 2" descr="Image result for h&amp;m logo high r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8835" y="651740"/>
            <a:ext cx="1700139" cy="112209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9395" y="5775260"/>
            <a:ext cx="7030387" cy="369332"/>
          </a:xfrm>
          <a:prstGeom prst="rect">
            <a:avLst/>
          </a:prstGeom>
          <a:noFill/>
        </p:spPr>
        <p:txBody>
          <a:bodyPr wrap="square" rtlCol="0">
            <a:spAutoFit/>
          </a:bodyPr>
          <a:lstStyle/>
          <a:p>
            <a:r>
              <a:rPr lang="en-US" dirty="0"/>
              <a:t>Source: http://visitvasteras.se/en/artiklar/hm/</a:t>
            </a:r>
          </a:p>
        </p:txBody>
      </p:sp>
    </p:spTree>
    <p:extLst>
      <p:ext uri="{BB962C8B-B14F-4D97-AF65-F5344CB8AC3E}">
        <p14:creationId xmlns:p14="http://schemas.microsoft.com/office/powerpoint/2010/main" val="38542640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47331" y="2010878"/>
            <a:ext cx="6553669" cy="3448595"/>
          </a:xfrm>
        </p:spPr>
        <p:txBody>
          <a:bodyPr>
            <a:normAutofit fontScale="92500" lnSpcReduction="10000"/>
          </a:bodyPr>
          <a:lstStyle/>
          <a:p>
            <a:r>
              <a:rPr lang="en-US" dirty="0"/>
              <a:t>Publish new ads, including images of a young black child with the words “coolest monkey in the jungle”</a:t>
            </a:r>
          </a:p>
          <a:p>
            <a:r>
              <a:rPr lang="en-US" dirty="0"/>
              <a:t>Fallout: The Weekend pulls collaboration, other celebs like LeBron James tweet disappointment</a:t>
            </a:r>
          </a:p>
          <a:p>
            <a:r>
              <a:rPr lang="en-US" dirty="0"/>
              <a:t>Store in South Africa is </a:t>
            </a:r>
            <a:br>
              <a:rPr lang="en-US" dirty="0"/>
            </a:br>
            <a:r>
              <a:rPr lang="en-US" dirty="0"/>
              <a:t>ransacked &amp; vandalized</a:t>
            </a:r>
          </a:p>
          <a:p>
            <a:r>
              <a:rPr lang="en-US" dirty="0"/>
              <a:t>Company immediately pulls</a:t>
            </a:r>
            <a:br>
              <a:rPr lang="en-US" dirty="0"/>
            </a:br>
            <a:r>
              <a:rPr lang="en-US" dirty="0"/>
              <a:t>ad &amp; apologizes for lack of </a:t>
            </a:r>
            <a:br>
              <a:rPr lang="en-US" dirty="0"/>
            </a:br>
            <a:r>
              <a:rPr lang="en-US" dirty="0"/>
              <a:t>sensitivity</a:t>
            </a:r>
          </a:p>
          <a:p>
            <a:endParaRPr lang="en-US" dirty="0"/>
          </a:p>
        </p:txBody>
      </p:sp>
      <p:pic>
        <p:nvPicPr>
          <p:cNvPr id="2052" name="Picture 4" descr="Image result for h&amp;m controversial south afr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5736" y="3629715"/>
            <a:ext cx="3255264" cy="182975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		 </a:t>
            </a:r>
            <a:r>
              <a:rPr lang="en-US" dirty="0" err="1"/>
              <a:t>Hennes</a:t>
            </a:r>
            <a:r>
              <a:rPr lang="en-US" dirty="0"/>
              <a:t> &amp; </a:t>
            </a:r>
            <a:r>
              <a:rPr lang="en-US" dirty="0" err="1"/>
              <a:t>Mauritz</a:t>
            </a:r>
            <a:r>
              <a:rPr lang="en-US" dirty="0"/>
              <a:t> (1967)</a:t>
            </a:r>
            <a:br>
              <a:rPr lang="en-US" dirty="0"/>
            </a:br>
            <a:r>
              <a:rPr lang="en-US" dirty="0"/>
              <a:t>		 Recent News– January 2018</a:t>
            </a:r>
            <a:endParaRPr lang="en-US" b="1" dirty="0"/>
          </a:p>
        </p:txBody>
      </p:sp>
      <p:pic>
        <p:nvPicPr>
          <p:cNvPr id="5" name="Picture 2" descr="Image result for h&amp;m logo high r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78835" y="651740"/>
            <a:ext cx="1700139" cy="112209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04016" y="5711252"/>
            <a:ext cx="7030387" cy="369332"/>
          </a:xfrm>
          <a:prstGeom prst="rect">
            <a:avLst/>
          </a:prstGeom>
          <a:noFill/>
        </p:spPr>
        <p:txBody>
          <a:bodyPr wrap="square" rtlCol="0">
            <a:spAutoFit/>
          </a:bodyPr>
          <a:lstStyle/>
          <a:p>
            <a:r>
              <a:rPr lang="en-US" dirty="0"/>
              <a:t>Source: http://www.bbc.com/news/world-africa-42675665</a:t>
            </a:r>
          </a:p>
        </p:txBody>
      </p:sp>
      <p:pic>
        <p:nvPicPr>
          <p:cNvPr id="2050" name="Picture 2" descr="Image result for h&amp;m controversial hoodie image"/>
          <p:cNvPicPr>
            <a:picLocks noGrp="1" noChangeAspect="1" noChangeArrowheads="1"/>
          </p:cNvPicPr>
          <p:nvPr>
            <p:ph sz="half" idx="2"/>
          </p:nvPr>
        </p:nvPicPr>
        <p:blipFill rotWithShape="1">
          <a:blip r:embed="rId4">
            <a:extLst>
              <a:ext uri="{28A0092B-C50C-407E-A947-70E740481C1C}">
                <a14:useLocalDpi xmlns:a14="http://schemas.microsoft.com/office/drawing/2010/main" val="0"/>
              </a:ext>
            </a:extLst>
          </a:blip>
          <a:srcRect l="26795" r="26793"/>
          <a:stretch/>
        </p:blipFill>
        <p:spPr bwMode="auto">
          <a:xfrm>
            <a:off x="8137916" y="2017773"/>
            <a:ext cx="2916936" cy="344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5361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Stock Code: </a:t>
            </a:r>
            <a:r>
              <a:rPr lang="en-US" b="1" dirty="0"/>
              <a:t>HNNMY</a:t>
            </a:r>
            <a:br>
              <a:rPr lang="en-US" b="1" dirty="0"/>
            </a:br>
            <a:r>
              <a:rPr lang="en-US" b="1" dirty="0"/>
              <a:t>		 </a:t>
            </a:r>
            <a:r>
              <a:rPr lang="en-US" dirty="0"/>
              <a:t>Stock History</a:t>
            </a:r>
            <a:endParaRPr lang="en-US" b="1" dirty="0"/>
          </a:p>
        </p:txBody>
      </p:sp>
      <p:pic>
        <p:nvPicPr>
          <p:cNvPr id="12" name="Content Placeholder 11"/>
          <p:cNvPicPr>
            <a:picLocks noGrp="1" noChangeAspect="1"/>
          </p:cNvPicPr>
          <p:nvPr>
            <p:ph sz="half" idx="2"/>
          </p:nvPr>
        </p:nvPicPr>
        <p:blipFill rotWithShape="1">
          <a:blip r:embed="rId2"/>
          <a:srcRect l="8670" t="20842" r="53000" b="24205"/>
          <a:stretch/>
        </p:blipFill>
        <p:spPr>
          <a:xfrm>
            <a:off x="6336792" y="1926979"/>
            <a:ext cx="4718060" cy="3804887"/>
          </a:xfrm>
          <a:prstGeom prst="rect">
            <a:avLst/>
          </a:prstGeom>
        </p:spPr>
      </p:pic>
      <p:pic>
        <p:nvPicPr>
          <p:cNvPr id="5" name="Picture 2" descr="Image result for h&amp;m logo high r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78835" y="651740"/>
            <a:ext cx="1700139" cy="112209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5144" y="5874050"/>
            <a:ext cx="12003224" cy="261610"/>
          </a:xfrm>
          <a:prstGeom prst="rect">
            <a:avLst/>
          </a:prstGeom>
          <a:noFill/>
        </p:spPr>
        <p:txBody>
          <a:bodyPr wrap="square" rtlCol="0">
            <a:spAutoFit/>
          </a:bodyPr>
          <a:lstStyle/>
          <a:p>
            <a:r>
              <a:rPr lang="en-US" sz="1100" dirty="0"/>
              <a:t>Source: https://www.google.ca/search?q=h%26m+stock+code&amp;rlz=1C1GGRV_enUS753US753&amp;oq=h%26m+stock+code&amp;aqs=chrome.0.0l2.6805j1j7&amp;sourceid=chrome&amp;ie=UTF-8</a:t>
            </a:r>
          </a:p>
        </p:txBody>
      </p:sp>
      <p:pic>
        <p:nvPicPr>
          <p:cNvPr id="11" name="Content Placeholder 10"/>
          <p:cNvPicPr>
            <a:picLocks noGrp="1" noChangeAspect="1"/>
          </p:cNvPicPr>
          <p:nvPr>
            <p:ph sz="half" idx="1"/>
          </p:nvPr>
        </p:nvPicPr>
        <p:blipFill rotWithShape="1">
          <a:blip r:embed="rId4"/>
          <a:srcRect l="9044" t="22425" r="53215" b="24999"/>
          <a:stretch/>
        </p:blipFill>
        <p:spPr>
          <a:xfrm>
            <a:off x="1449216" y="1926980"/>
            <a:ext cx="4805279" cy="3765412"/>
          </a:xfrm>
          <a:prstGeom prst="rect">
            <a:avLst/>
          </a:prstGeom>
        </p:spPr>
      </p:pic>
    </p:spTree>
    <p:extLst>
      <p:ext uri="{BB962C8B-B14F-4D97-AF65-F5344CB8AC3E}">
        <p14:creationId xmlns:p14="http://schemas.microsoft.com/office/powerpoint/2010/main" val="2758960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err="1"/>
              <a:t>Hennes</a:t>
            </a:r>
            <a:r>
              <a:rPr lang="en-US" dirty="0"/>
              <a:t> &amp; </a:t>
            </a:r>
            <a:r>
              <a:rPr lang="en-US" dirty="0" err="1"/>
              <a:t>Mauritz</a:t>
            </a:r>
            <a:r>
              <a:rPr lang="en-US" dirty="0"/>
              <a:t> (1967)</a:t>
            </a:r>
            <a:br>
              <a:rPr lang="en-US" dirty="0"/>
            </a:br>
            <a:r>
              <a:rPr lang="en-US" dirty="0"/>
              <a:t>		 Conclusion</a:t>
            </a:r>
            <a:endParaRPr lang="en-US" b="1" dirty="0"/>
          </a:p>
        </p:txBody>
      </p:sp>
      <p:pic>
        <p:nvPicPr>
          <p:cNvPr id="5" name="Picture 2" descr="Image result for h&amp;m logo high r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8835" y="651740"/>
            <a:ext cx="1700139" cy="112209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half" idx="1"/>
          </p:nvPr>
        </p:nvSpPr>
        <p:spPr/>
        <p:txBody>
          <a:bodyPr/>
          <a:lstStyle/>
          <a:p>
            <a:r>
              <a:rPr lang="en-US" sz="3600" dirty="0"/>
              <a:t>Pros, reasons to buy</a:t>
            </a:r>
          </a:p>
          <a:p>
            <a:r>
              <a:rPr lang="en-US" dirty="0"/>
              <a:t>Current low price (calculated risk?)</a:t>
            </a:r>
          </a:p>
          <a:p>
            <a:r>
              <a:rPr lang="en-US" dirty="0"/>
              <a:t>Steady, established company</a:t>
            </a:r>
          </a:p>
          <a:p>
            <a:r>
              <a:rPr lang="en-US" dirty="0"/>
              <a:t>Anticipate new collaborations</a:t>
            </a:r>
          </a:p>
          <a:p>
            <a:r>
              <a:rPr lang="en-US" dirty="0"/>
              <a:t>Stock not impacted by recent controversy– short term memories</a:t>
            </a:r>
          </a:p>
          <a:p>
            <a:endParaRPr lang="en-US" dirty="0"/>
          </a:p>
        </p:txBody>
      </p:sp>
      <p:sp>
        <p:nvSpPr>
          <p:cNvPr id="4" name="Content Placeholder 3"/>
          <p:cNvSpPr>
            <a:spLocks noGrp="1"/>
          </p:cNvSpPr>
          <p:nvPr>
            <p:ph sz="half" idx="2"/>
          </p:nvPr>
        </p:nvSpPr>
        <p:spPr/>
        <p:txBody>
          <a:bodyPr>
            <a:normAutofit/>
          </a:bodyPr>
          <a:lstStyle/>
          <a:p>
            <a:r>
              <a:rPr lang="en-US" sz="3600" dirty="0"/>
              <a:t>Cons, reasons not to</a:t>
            </a:r>
          </a:p>
          <a:p>
            <a:r>
              <a:rPr lang="en-US" dirty="0"/>
              <a:t>Stock was declining before controversy as a result of lower than expected quarterly profits (Q3/Q4)</a:t>
            </a:r>
          </a:p>
          <a:p>
            <a:r>
              <a:rPr lang="en-US" dirty="0"/>
              <a:t>Movement away from store front model</a:t>
            </a:r>
          </a:p>
          <a:p>
            <a:r>
              <a:rPr lang="en-US" dirty="0"/>
              <a:t>Clothing can go out of “vogue”, controversy may not be recoverable</a:t>
            </a:r>
          </a:p>
        </p:txBody>
      </p:sp>
      <p:sp>
        <p:nvSpPr>
          <p:cNvPr id="9" name="TextBox 8"/>
          <p:cNvSpPr txBox="1"/>
          <p:nvPr/>
        </p:nvSpPr>
        <p:spPr>
          <a:xfrm>
            <a:off x="0" y="5738684"/>
            <a:ext cx="7030387" cy="369332"/>
          </a:xfrm>
          <a:prstGeom prst="rect">
            <a:avLst/>
          </a:prstGeom>
          <a:noFill/>
        </p:spPr>
        <p:txBody>
          <a:bodyPr wrap="square" rtlCol="0">
            <a:spAutoFit/>
          </a:bodyPr>
          <a:lstStyle/>
          <a:p>
            <a:r>
              <a:rPr lang="en-US" dirty="0"/>
              <a:t>Source: http://markets.businessinsider.com/stock/Hennes_Mauritz-Quote</a:t>
            </a:r>
          </a:p>
        </p:txBody>
      </p:sp>
    </p:spTree>
    <p:extLst>
      <p:ext uri="{BB962C8B-B14F-4D97-AF65-F5344CB8AC3E}">
        <p14:creationId xmlns:p14="http://schemas.microsoft.com/office/powerpoint/2010/main" val="1201699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dirty="0"/>
              <a:t>Land: Who owns it?</a:t>
            </a:r>
          </a:p>
        </p:txBody>
      </p:sp>
      <p:sp>
        <p:nvSpPr>
          <p:cNvPr id="3" name="Content Placeholder 2"/>
          <p:cNvSpPr>
            <a:spLocks noGrp="1"/>
          </p:cNvSpPr>
          <p:nvPr>
            <p:ph idx="1"/>
          </p:nvPr>
        </p:nvSpPr>
        <p:spPr/>
        <p:txBody>
          <a:bodyPr/>
          <a:lstStyle/>
          <a:p>
            <a:r>
              <a:rPr lang="en-US" sz="2800" dirty="0"/>
              <a:t>Nobody: held in common, used by anyone</a:t>
            </a:r>
          </a:p>
          <a:p>
            <a:r>
              <a:rPr lang="en-US" sz="2800" dirty="0"/>
              <a:t>Everybody: held collectively, mutually decide use</a:t>
            </a:r>
          </a:p>
          <a:p>
            <a:r>
              <a:rPr lang="en-US" sz="2800" dirty="0"/>
              <a:t>Individually: held privately, individual decisions</a:t>
            </a:r>
          </a:p>
          <a:p>
            <a:endParaRPr lang="en-US" dirty="0"/>
          </a:p>
        </p:txBody>
      </p:sp>
    </p:spTree>
    <p:extLst>
      <p:ext uri="{BB962C8B-B14F-4D97-AF65-F5344CB8AC3E}">
        <p14:creationId xmlns:p14="http://schemas.microsoft.com/office/powerpoint/2010/main" val="1055756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Theories of ownership:</a:t>
            </a:r>
            <a:br>
              <a:rPr lang="en-US" dirty="0"/>
            </a:br>
            <a:r>
              <a:rPr lang="en-US" dirty="0"/>
              <a:t>Aristotle, 384-322 BCE</a:t>
            </a:r>
          </a:p>
        </p:txBody>
      </p:sp>
      <p:sp>
        <p:nvSpPr>
          <p:cNvPr id="5" name="Text Placeholder 4"/>
          <p:cNvSpPr>
            <a:spLocks noGrp="1"/>
          </p:cNvSpPr>
          <p:nvPr>
            <p:ph type="body" sz="half" idx="2"/>
          </p:nvPr>
        </p:nvSpPr>
        <p:spPr/>
        <p:txBody>
          <a:bodyPr>
            <a:normAutofit fontScale="92500" lnSpcReduction="20000"/>
          </a:bodyPr>
          <a:lstStyle/>
          <a:p>
            <a:pPr marL="285750" indent="-285750">
              <a:buFont typeface="Arial" panose="020B0604020202020204" pitchFamily="34" charset="0"/>
              <a:buChar char="•"/>
            </a:pPr>
            <a:r>
              <a:rPr lang="en-US" dirty="0"/>
              <a:t>Greek Philosopher, student of Plato &amp; teacher of Alexander the Great</a:t>
            </a:r>
          </a:p>
          <a:p>
            <a:pPr marL="285750" indent="-285750">
              <a:buFont typeface="Arial" panose="020B0604020202020204" pitchFamily="34" charset="0"/>
              <a:buChar char="•"/>
            </a:pPr>
            <a:r>
              <a:rPr lang="en-US" dirty="0"/>
              <a:t>Founder of practical, hands-on science &amp; process.</a:t>
            </a:r>
          </a:p>
          <a:p>
            <a:pPr marL="285750" indent="-285750">
              <a:buFont typeface="Arial" panose="020B0604020202020204" pitchFamily="34" charset="0"/>
              <a:buChar char="•"/>
            </a:pPr>
            <a:r>
              <a:rPr lang="en-US" dirty="0"/>
              <a:t>“Time crumbles things; everything grows old under the power of Time and is forgotten through the lapse of Time.”</a:t>
            </a:r>
          </a:p>
        </p:txBody>
      </p:sp>
      <p:pic>
        <p:nvPicPr>
          <p:cNvPr id="8" name="Picture Placeholder 7"/>
          <p:cNvPicPr>
            <a:picLocks noGrp="1" noChangeAspect="1"/>
          </p:cNvPicPr>
          <p:nvPr>
            <p:ph type="pic" idx="1"/>
          </p:nvPr>
        </p:nvPicPr>
        <p:blipFill>
          <a:blip r:embed="rId2">
            <a:extLst>
              <a:ext uri="{28A0092B-C50C-407E-A947-70E740481C1C}">
                <a14:useLocalDpi xmlns:a14="http://schemas.microsoft.com/office/drawing/2010/main" val="0"/>
              </a:ext>
            </a:extLst>
          </a:blip>
          <a:srcRect l="1711" r="1711"/>
          <a:stretch>
            <a:fillRect/>
          </a:stretch>
        </p:blipFill>
        <p:spPr/>
      </p:pic>
    </p:spTree>
    <p:extLst>
      <p:ext uri="{BB962C8B-B14F-4D97-AF65-F5344CB8AC3E}">
        <p14:creationId xmlns:p14="http://schemas.microsoft.com/office/powerpoint/2010/main" val="480977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Aristotle’s </a:t>
            </a:r>
            <a:br>
              <a:rPr lang="en-US" dirty="0"/>
            </a:br>
            <a:r>
              <a:rPr lang="en-US" dirty="0"/>
              <a:t>Theory of ownership</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03358681"/>
              </p:ext>
            </p:extLst>
          </p:nvPr>
        </p:nvGraphicFramePr>
        <p:xfrm>
          <a:off x="725714" y="304801"/>
          <a:ext cx="14728789" cy="63315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7389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Land: </a:t>
            </a:r>
            <a:br>
              <a:rPr lang="en-US" dirty="0"/>
            </a:br>
            <a:r>
              <a:rPr lang="en-US" dirty="0"/>
              <a:t>Industrial Revolution</a:t>
            </a:r>
          </a:p>
        </p:txBody>
      </p:sp>
      <p:sp>
        <p:nvSpPr>
          <p:cNvPr id="10" name="Text Placeholder 9"/>
          <p:cNvSpPr>
            <a:spLocks noGrp="1"/>
          </p:cNvSpPr>
          <p:nvPr>
            <p:ph type="body" idx="1"/>
          </p:nvPr>
        </p:nvSpPr>
        <p:spPr/>
        <p:txBody>
          <a:bodyPr/>
          <a:lstStyle/>
          <a:p>
            <a:r>
              <a:rPr lang="en-US" dirty="0"/>
              <a:t>Enclosure</a:t>
            </a:r>
          </a:p>
        </p:txBody>
      </p:sp>
      <p:sp>
        <p:nvSpPr>
          <p:cNvPr id="11" name="Content Placeholder 10"/>
          <p:cNvSpPr>
            <a:spLocks noGrp="1"/>
          </p:cNvSpPr>
          <p:nvPr>
            <p:ph sz="half" idx="2"/>
          </p:nvPr>
        </p:nvSpPr>
        <p:spPr>
          <a:xfrm>
            <a:off x="1447190" y="2824269"/>
            <a:ext cx="5751895" cy="3112074"/>
          </a:xfrm>
        </p:spPr>
        <p:txBody>
          <a:bodyPr>
            <a:normAutofit/>
          </a:bodyPr>
          <a:lstStyle/>
          <a:p>
            <a:r>
              <a:rPr lang="en-US" dirty="0"/>
              <a:t>As farming practices were modernized and became more efficient, the Agricultural Revolution ended communal use of open fields by providing incentive to “enclose” land for individual use</a:t>
            </a:r>
          </a:p>
          <a:p>
            <a:r>
              <a:rPr lang="en-US" dirty="0"/>
              <a:t>Created landless working class, freed up to work in the new factories</a:t>
            </a:r>
          </a:p>
          <a:p>
            <a:r>
              <a:rPr lang="en-US" dirty="0"/>
              <a:t>Land previously owned by Crown or Church</a:t>
            </a:r>
          </a:p>
        </p:txBody>
      </p:sp>
      <p:pic>
        <p:nvPicPr>
          <p:cNvPr id="14" name="Content Placeholder 13"/>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7616343" y="146034"/>
            <a:ext cx="4401486" cy="6508867"/>
          </a:xfrm>
        </p:spPr>
      </p:pic>
    </p:spTree>
    <p:extLst>
      <p:ext uri="{BB962C8B-B14F-4D97-AF65-F5344CB8AC3E}">
        <p14:creationId xmlns:p14="http://schemas.microsoft.com/office/powerpoint/2010/main" val="1819649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Private Property: Foundation of Capitalism, but</a:t>
            </a:r>
            <a:br>
              <a:rPr lang="en-US" dirty="0"/>
            </a:br>
            <a:r>
              <a:rPr lang="en-US" i="1" dirty="0"/>
              <a:t>Is it the best system in which to organize land?</a:t>
            </a:r>
          </a:p>
        </p:txBody>
      </p:sp>
      <p:sp>
        <p:nvSpPr>
          <p:cNvPr id="3" name="Text Placeholder 2"/>
          <p:cNvSpPr>
            <a:spLocks noGrp="1"/>
          </p:cNvSpPr>
          <p:nvPr>
            <p:ph type="body" idx="1"/>
          </p:nvPr>
        </p:nvSpPr>
        <p:spPr/>
        <p:txBody>
          <a:bodyPr/>
          <a:lstStyle/>
          <a:p>
            <a:r>
              <a:rPr lang="en-US" dirty="0"/>
              <a:t>Yes</a:t>
            </a:r>
          </a:p>
        </p:txBody>
      </p:sp>
      <p:sp>
        <p:nvSpPr>
          <p:cNvPr id="4" name="Content Placeholder 3"/>
          <p:cNvSpPr>
            <a:spLocks noGrp="1"/>
          </p:cNvSpPr>
          <p:nvPr>
            <p:ph sz="half" idx="2"/>
          </p:nvPr>
        </p:nvSpPr>
        <p:spPr/>
        <p:txBody>
          <a:bodyPr/>
          <a:lstStyle/>
          <a:p>
            <a:r>
              <a:rPr lang="en-US" dirty="0"/>
              <a:t>Aristotle: morally superior</a:t>
            </a:r>
          </a:p>
          <a:p>
            <a:r>
              <a:rPr lang="en-US" dirty="0"/>
              <a:t>John Locke: provided opportunities for the individual</a:t>
            </a:r>
          </a:p>
          <a:p>
            <a:r>
              <a:rPr lang="en-US" dirty="0" err="1"/>
              <a:t>Immanual</a:t>
            </a:r>
            <a:r>
              <a:rPr lang="en-US" dirty="0"/>
              <a:t> Kant: form of self expression</a:t>
            </a:r>
          </a:p>
          <a:p>
            <a:r>
              <a:rPr lang="en-US" dirty="0"/>
              <a:t>Tragedy of the Commons</a:t>
            </a:r>
          </a:p>
        </p:txBody>
      </p:sp>
      <p:sp>
        <p:nvSpPr>
          <p:cNvPr id="5" name="Text Placeholder 4"/>
          <p:cNvSpPr>
            <a:spLocks noGrp="1"/>
          </p:cNvSpPr>
          <p:nvPr>
            <p:ph type="body" sz="quarter" idx="3"/>
          </p:nvPr>
        </p:nvSpPr>
        <p:spPr/>
        <p:txBody>
          <a:bodyPr/>
          <a:lstStyle/>
          <a:p>
            <a:r>
              <a:rPr lang="en-US" dirty="0"/>
              <a:t>NO</a:t>
            </a:r>
          </a:p>
        </p:txBody>
      </p:sp>
      <p:sp>
        <p:nvSpPr>
          <p:cNvPr id="6" name="Content Placeholder 5"/>
          <p:cNvSpPr>
            <a:spLocks noGrp="1"/>
          </p:cNvSpPr>
          <p:nvPr>
            <p:ph sz="quarter" idx="4"/>
          </p:nvPr>
        </p:nvSpPr>
        <p:spPr/>
        <p:txBody>
          <a:bodyPr/>
          <a:lstStyle/>
          <a:p>
            <a:r>
              <a:rPr lang="en-US" dirty="0"/>
              <a:t>Karl Marx: system to perpetuate slavery (benefits only the rich)</a:t>
            </a:r>
          </a:p>
          <a:p>
            <a:r>
              <a:rPr lang="en-US" dirty="0"/>
              <a:t>Widening gap between the “haves” and “have nots”</a:t>
            </a:r>
          </a:p>
        </p:txBody>
      </p:sp>
    </p:spTree>
    <p:extLst>
      <p:ext uri="{BB962C8B-B14F-4D97-AF65-F5344CB8AC3E}">
        <p14:creationId xmlns:p14="http://schemas.microsoft.com/office/powerpoint/2010/main" val="1199935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br>
              <a:rPr lang="en-US" dirty="0"/>
            </a:br>
            <a:r>
              <a:rPr lang="en-US" dirty="0" err="1"/>
              <a:t>Labour</a:t>
            </a:r>
            <a:r>
              <a:rPr lang="en-US" dirty="0"/>
              <a:t>:</a:t>
            </a:r>
          </a:p>
        </p:txBody>
      </p:sp>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50975" y="2305090"/>
            <a:ext cx="9604375" cy="2871708"/>
          </a:xfrm>
        </p:spPr>
      </p:pic>
    </p:spTree>
    <p:extLst>
      <p:ext uri="{BB962C8B-B14F-4D97-AF65-F5344CB8AC3E}">
        <p14:creationId xmlns:p14="http://schemas.microsoft.com/office/powerpoint/2010/main" val="2566873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pattFill prst="sphere">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Theories of </a:t>
            </a:r>
            <a:r>
              <a:rPr lang="en-US" dirty="0" err="1"/>
              <a:t>Labour</a:t>
            </a:r>
            <a:r>
              <a:rPr lang="en-US" dirty="0"/>
              <a:t>:</a:t>
            </a:r>
            <a:br>
              <a:rPr lang="en-US" dirty="0"/>
            </a:br>
            <a:r>
              <a:rPr lang="en-US" dirty="0"/>
              <a:t>Francois Quesnay</a:t>
            </a:r>
          </a:p>
        </p:txBody>
      </p:sp>
      <p:pic>
        <p:nvPicPr>
          <p:cNvPr id="8" name="Picture Placeholder 7"/>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8124389" y="1220156"/>
            <a:ext cx="2791171" cy="3671098"/>
          </a:xfrm>
        </p:spPr>
      </p:pic>
      <p:sp>
        <p:nvSpPr>
          <p:cNvPr id="4" name="Text Placeholder 3"/>
          <p:cNvSpPr>
            <a:spLocks noGrp="1"/>
          </p:cNvSpPr>
          <p:nvPr>
            <p:ph type="body" sz="half" idx="2"/>
          </p:nvPr>
        </p:nvSpPr>
        <p:spPr>
          <a:xfrm>
            <a:off x="1450328" y="3145992"/>
            <a:ext cx="5533205" cy="2671334"/>
          </a:xfrm>
        </p:spPr>
        <p:txBody>
          <a:bodyPr>
            <a:noAutofit/>
          </a:bodyPr>
          <a:lstStyle/>
          <a:p>
            <a:r>
              <a:rPr lang="en-US" sz="1600" dirty="0"/>
              <a:t>4 June 1694 – 16 December 1774, was a French economist and physician of the </a:t>
            </a:r>
            <a:r>
              <a:rPr lang="en-US" sz="1600" u="sng" dirty="0" err="1">
                <a:hlinkClick r:id="rId3" tooltip="Physiocrats"/>
              </a:rPr>
              <a:t>Physiocratic</a:t>
            </a:r>
            <a:r>
              <a:rPr lang="en-US" sz="1600" dirty="0"/>
              <a:t> school.</a:t>
            </a:r>
            <a:r>
              <a:rPr lang="en-US" sz="1600" baseline="30000" dirty="0"/>
              <a:t> </a:t>
            </a:r>
            <a:r>
              <a:rPr lang="en-US" sz="1600" dirty="0"/>
              <a:t>He is known for publishing the "</a:t>
            </a:r>
            <a:r>
              <a:rPr lang="en-US" sz="1600" u="sng" dirty="0">
                <a:hlinkClick r:id="rId4" tooltip="Tableau économique"/>
              </a:rPr>
              <a:t>Tableau </a:t>
            </a:r>
            <a:r>
              <a:rPr lang="en-US" sz="1600" u="sng" dirty="0" err="1">
                <a:hlinkClick r:id="rId4" tooltip="Tableau économique"/>
              </a:rPr>
              <a:t>économique</a:t>
            </a:r>
            <a:r>
              <a:rPr lang="en-US" sz="1600" dirty="0"/>
              <a:t>" (Economic Table) in 1758, which provided the foundations of the ideas of the </a:t>
            </a:r>
            <a:r>
              <a:rPr lang="en-US" sz="1600" u="sng" dirty="0" err="1">
                <a:hlinkClick r:id="rId5" tooltip="Physiocracy"/>
              </a:rPr>
              <a:t>Physiocrats</a:t>
            </a:r>
            <a:r>
              <a:rPr lang="en-US" sz="1600" dirty="0"/>
              <a:t>.</a:t>
            </a:r>
            <a:r>
              <a:rPr lang="en-US" sz="1600" baseline="30000" dirty="0"/>
              <a:t> </a:t>
            </a:r>
            <a:r>
              <a:rPr lang="en-US" sz="1600" dirty="0"/>
              <a:t>This was perhaps the first work attempting to describe the workings of the economy in an analytical way, and as such can be viewed as one of the first important contributions to economic thought. His </a:t>
            </a:r>
            <a:r>
              <a:rPr lang="en-US" sz="1600" i="1" dirty="0"/>
              <a:t>Le </a:t>
            </a:r>
            <a:r>
              <a:rPr lang="en-US" sz="1600" i="1" dirty="0" err="1"/>
              <a:t>Despotisme</a:t>
            </a:r>
            <a:r>
              <a:rPr lang="en-US" sz="1600" i="1" dirty="0"/>
              <a:t> de la Chine</a:t>
            </a:r>
            <a:r>
              <a:rPr lang="en-US" sz="1600" dirty="0"/>
              <a:t>, written in 1767, describes Chinese politics and society, and his own political support for constitutional </a:t>
            </a:r>
            <a:r>
              <a:rPr lang="en-US" sz="1600" u="sng" dirty="0">
                <a:hlinkClick r:id="rId6" tooltip="Oriental despotism"/>
              </a:rPr>
              <a:t>Oriental despotism</a:t>
            </a:r>
            <a:r>
              <a:rPr lang="en-US" sz="1600" dirty="0"/>
              <a:t>.</a:t>
            </a:r>
          </a:p>
        </p:txBody>
      </p:sp>
    </p:spTree>
    <p:extLst>
      <p:ext uri="{BB962C8B-B14F-4D97-AF65-F5344CB8AC3E}">
        <p14:creationId xmlns:p14="http://schemas.microsoft.com/office/powerpoint/2010/main" val="113940306"/>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Integral</Template>
  <TotalTime>8877</TotalTime>
  <Words>1166</Words>
  <Application>Microsoft Macintosh PowerPoint</Application>
  <PresentationFormat>Widescreen</PresentationFormat>
  <Paragraphs>170</Paragraphs>
  <Slides>25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Gill Sans MT</vt:lpstr>
      <vt:lpstr>Gallery</vt:lpstr>
      <vt:lpstr>Factors of Production</vt:lpstr>
      <vt:lpstr> Review: Factors of production</vt:lpstr>
      <vt:lpstr> Land: Who owns it?</vt:lpstr>
      <vt:lpstr>Theories of ownership: Aristotle, 384-322 BCE</vt:lpstr>
      <vt:lpstr>Aristotle’s  Theory of ownership</vt:lpstr>
      <vt:lpstr>Land:  Industrial Revolution</vt:lpstr>
      <vt:lpstr>Private Property: Foundation of Capitalism, but Is it the best system in which to organize land?</vt:lpstr>
      <vt:lpstr> Labour:</vt:lpstr>
      <vt:lpstr>Theories of Labour: Francois Quesnay</vt:lpstr>
      <vt:lpstr>Theories of Labour: Francois Quesnay,  1694-1774</vt:lpstr>
      <vt:lpstr>Quesney’s   Economic Table</vt:lpstr>
      <vt:lpstr>Quesney’s   Economic Table</vt:lpstr>
      <vt:lpstr>Quesney’s   Economic Table, EG.</vt:lpstr>
      <vt:lpstr> Capital</vt:lpstr>
      <vt:lpstr> simulation</vt:lpstr>
      <vt:lpstr> Scoring</vt:lpstr>
      <vt:lpstr>Invention of money: Kublai Khan, 1215-1294</vt:lpstr>
      <vt:lpstr> Argument for money</vt:lpstr>
      <vt:lpstr>Invention of Banking: The Medici family Bank 1397-1494</vt:lpstr>
      <vt:lpstr> invention of modern banking</vt:lpstr>
      <vt:lpstr> Company Profile:</vt:lpstr>
      <vt:lpstr>   Hennes &amp; Mauritz (1967)    Stock Code: HNNMY</vt:lpstr>
      <vt:lpstr>   Hennes &amp; Mauritz (1967)    Recent News– January 2018</vt:lpstr>
      <vt:lpstr>   Stock Code: HNNMY    Stock History</vt:lpstr>
      <vt:lpstr>   Hennes &amp; Mauritz (1967)    Conclusion</vt:lpstr>
    </vt:vector>
  </TitlesOfParts>
  <Company>School District #35 - Langley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Factors of Production</dc:title>
  <dc:creator>Ashley Ross</dc:creator>
  <cp:lastModifiedBy>Ashley Ross</cp:lastModifiedBy>
  <cp:revision>32</cp:revision>
  <dcterms:created xsi:type="dcterms:W3CDTF">2017-09-13T06:14:18Z</dcterms:created>
  <dcterms:modified xsi:type="dcterms:W3CDTF">2019-01-31T05:43:28Z</dcterms:modified>
</cp:coreProperties>
</file>